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4"/>
  </p:notesMasterIdLst>
  <p:sldIdLst>
    <p:sldId id="256" r:id="rId2"/>
    <p:sldId id="277" r:id="rId3"/>
    <p:sldId id="270" r:id="rId4"/>
    <p:sldId id="283" r:id="rId5"/>
    <p:sldId id="272" r:id="rId6"/>
    <p:sldId id="278" r:id="rId7"/>
    <p:sldId id="275" r:id="rId8"/>
    <p:sldId id="284" r:id="rId9"/>
    <p:sldId id="269" r:id="rId10"/>
    <p:sldId id="276" r:id="rId11"/>
    <p:sldId id="282" r:id="rId12"/>
    <p:sldId id="262" r:id="rId13"/>
  </p:sldIdLst>
  <p:sldSz cx="12192000" cy="6858000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5C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75167F7-A955-4B11-A840-810486346E4A}" v="19" dt="2026-01-12T07:52:48.39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Normaali tyyli 2 - Korostu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58"/>
  </p:normalViewPr>
  <p:slideViewPr>
    <p:cSldViewPr snapToGrid="0">
      <p:cViewPr varScale="1">
        <p:scale>
          <a:sx n="71" d="100"/>
          <a:sy n="71" d="100"/>
        </p:scale>
        <p:origin x="46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8/10/relationships/authors" Target="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BCE033-5FC9-4C7F-A948-19B900C6DFA9}" type="datetimeFigureOut">
              <a:rPr lang="fi-FI" smtClean="0"/>
              <a:t>9.1.2026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D7EAA0-61B6-43E0-8554-3FA0E9E96CE4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788789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PzpdlSF_onM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luustoliitto.fi/wp-content/uploads/d-taso-2021-web.pdf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 algn="l" rtl="0"/>
            <a:r>
              <a:rPr lang="sv-fi" sz="2800" b="0" i="0" u="none" baseline="0">
                <a:latin typeface="Aptos"/>
                <a:ea typeface="Aptos"/>
                <a:cs typeface="Aptos"/>
              </a:rPr>
              <a:t>Var? Särskilt riskfyllda platser är till exempel hemgården, kliva i och ur en bil eller buss, promenad- eller cykelresa, parkeringsplatsen på arbetsplatsen. </a:t>
            </a:r>
            <a:endParaRPr lang="sv-fi" sz="2800">
              <a:latin typeface="Aptos"/>
            </a:endParaRPr>
          </a:p>
          <a:p>
            <a:pPr lvl="1" algn="l" rtl="0"/>
            <a:r>
              <a:rPr lang="sv-fi" sz="2800" b="0" i="0" u="none" baseline="0">
                <a:latin typeface="Aptos"/>
                <a:ea typeface="Aptos"/>
                <a:cs typeface="Aptos"/>
              </a:rPr>
              <a:t>Varför? Till exempel brådska, stirrande på telefonen, trötthet, hala skor.</a:t>
            </a:r>
            <a:endParaRPr lang="sv-fi" sz="2800">
              <a:latin typeface="Aptos"/>
            </a:endParaRPr>
          </a:p>
          <a:p>
            <a:endParaRPr lang="sv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algn="l" rtl="0"/>
            <a:fld id="{63D7EAA0-61B6-43E0-8554-3FA0E9E96CE4}" type="slidenum">
              <a:rPr/>
              <a:t>6</a:t>
            </a:fld>
            <a:endParaRPr lang="sv-fi"/>
          </a:p>
        </p:txBody>
      </p:sp>
    </p:spTree>
    <p:extLst>
      <p:ext uri="{BB962C8B-B14F-4D97-AF65-F5344CB8AC3E}">
        <p14:creationId xmlns:p14="http://schemas.microsoft.com/office/powerpoint/2010/main" val="7098244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85F48C-48A4-6DFE-4F84-7FCEF0C03B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>
            <a:extLst>
              <a:ext uri="{FF2B5EF4-FFF2-40B4-BE49-F238E27FC236}">
                <a16:creationId xmlns:a16="http://schemas.microsoft.com/office/drawing/2014/main" id="{5160EC42-9433-CE58-01D5-1C3248BC6F8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>
            <a:extLst>
              <a:ext uri="{FF2B5EF4-FFF2-40B4-BE49-F238E27FC236}">
                <a16:creationId xmlns:a16="http://schemas.microsoft.com/office/drawing/2014/main" id="{8500D918-8F87-D7E8-28D4-ED25FD00039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 algn="l" rtl="0"/>
            <a:r>
              <a:rPr lang="sv-fi" sz="2800" b="0" i="0" u="none" baseline="0">
                <a:latin typeface="Aptos"/>
                <a:ea typeface="Aptos"/>
                <a:cs typeface="Aptos"/>
              </a:rPr>
              <a:t>Var? Särskilt riskfyllda platser är till exempel hemgården, kliva i och ur en bil eller buss, promenad- eller cykelresa, parkeringsplatsen på arbetsplatsen. </a:t>
            </a:r>
            <a:endParaRPr lang="sv-fi" sz="2800">
              <a:latin typeface="Aptos"/>
            </a:endParaRPr>
          </a:p>
          <a:p>
            <a:pPr lvl="1" algn="l" rtl="0"/>
            <a:r>
              <a:rPr lang="sv-fi" sz="2800" b="0" i="0" u="none" baseline="0">
                <a:latin typeface="Aptos"/>
                <a:ea typeface="Aptos"/>
                <a:cs typeface="Aptos"/>
              </a:rPr>
              <a:t>Varför? Till exempel brådska, stirrande på telefonen, trötthet, hala skor.</a:t>
            </a:r>
            <a:endParaRPr lang="sv-fi" sz="2800">
              <a:latin typeface="Aptos"/>
            </a:endParaRPr>
          </a:p>
          <a:p>
            <a:endParaRPr lang="sv-fi"/>
          </a:p>
        </p:txBody>
      </p:sp>
      <p:sp>
        <p:nvSpPr>
          <p:cNvPr id="4" name="Dian numeron paikkamerkki 3">
            <a:extLst>
              <a:ext uri="{FF2B5EF4-FFF2-40B4-BE49-F238E27FC236}">
                <a16:creationId xmlns:a16="http://schemas.microsoft.com/office/drawing/2014/main" id="{B0FD17C9-EAE7-27E7-C027-5FCD5E05F4C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algn="l" rtl="0"/>
            <a:fld id="{63D7EAA0-61B6-43E0-8554-3FA0E9E96CE4}" type="slidenum">
              <a:rPr/>
              <a:t>8</a:t>
            </a:fld>
            <a:endParaRPr lang="sv-fi"/>
          </a:p>
        </p:txBody>
      </p:sp>
    </p:spTree>
    <p:extLst>
      <p:ext uri="{BB962C8B-B14F-4D97-AF65-F5344CB8AC3E}">
        <p14:creationId xmlns:p14="http://schemas.microsoft.com/office/powerpoint/2010/main" val="10302905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sv-fi" b="0" i="0" u="none" baseline="0">
                <a:hlinkClick r:id="rId3"/>
              </a:rPr>
              <a:t>Förebygg halkolyckor – vilken väljer du? – YouTube</a:t>
            </a:r>
            <a:endParaRPr lang="sv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algn="l" rtl="0"/>
            <a:fld id="{63D7EAA0-61B6-43E0-8554-3FA0E9E96CE4}" type="slidenum">
              <a:rPr/>
              <a:t>10</a:t>
            </a:fld>
            <a:endParaRPr lang="sv-fi"/>
          </a:p>
        </p:txBody>
      </p:sp>
    </p:spTree>
    <p:extLst>
      <p:ext uri="{BB962C8B-B14F-4D97-AF65-F5344CB8AC3E}">
        <p14:creationId xmlns:p14="http://schemas.microsoft.com/office/powerpoint/2010/main" val="6807482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sv-fi" sz="1200" b="0" i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 </a:t>
            </a:r>
            <a:r>
              <a:rPr lang="sv-fi" sz="1200" b="0" i="0" u="sng" strike="noStrik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https://luustoliitto.fi/wp-content/uploads/d-taso-2021-web.pdf</a:t>
            </a:r>
            <a:endParaRPr lang="sv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algn="l" rtl="0"/>
            <a:fld id="{63D7EAA0-61B6-43E0-8554-3FA0E9E96CE4}" type="slidenum">
              <a:rPr/>
              <a:t>11</a:t>
            </a:fld>
            <a:endParaRPr lang="sv-fi"/>
          </a:p>
        </p:txBody>
      </p:sp>
    </p:spTree>
    <p:extLst>
      <p:ext uri="{BB962C8B-B14F-4D97-AF65-F5344CB8AC3E}">
        <p14:creationId xmlns:p14="http://schemas.microsoft.com/office/powerpoint/2010/main" val="26094082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0965C4C4-4C78-5B95-635D-7BEB0B7CB5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3" name="Alaotsikko 2">
            <a:extLst>
              <a:ext uri="{FF2B5EF4-FFF2-40B4-BE49-F238E27FC236}">
                <a16:creationId xmlns:a16="http://schemas.microsoft.com/office/drawing/2014/main" id="{A41ACC37-7D51-CD5D-8722-E0299030A6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/>
              <a:t>Muokkaa alaotsikon perustyyliä napsautt.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995193B6-CA86-A8B9-2E7B-5CCFDB630E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1C356-5373-4DD6-945D-B0C28A65EE04}" type="datetimeFigureOut">
              <a:rPr lang="fi-FI" smtClean="0"/>
              <a:t>9.1.2026</a:t>
            </a:fld>
            <a:endParaRPr lang="fi-FI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ED4BA9B1-C1E2-677B-FC32-2CDFB05E0A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DCE0A69E-12FD-B1BF-94B9-3EE753365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9AB9F-1C71-44F4-88CC-770F90F687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107545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9B2C98EC-8878-05FA-8FC9-29881614DC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Pystysuoran tekstin paikkamerkki 2">
            <a:extLst>
              <a:ext uri="{FF2B5EF4-FFF2-40B4-BE49-F238E27FC236}">
                <a16:creationId xmlns:a16="http://schemas.microsoft.com/office/drawing/2014/main" id="{9A80B81C-F5A9-F753-15AC-D521A61DDC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1078CA25-D9DE-93DC-DF18-78D81A41D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1C356-5373-4DD6-945D-B0C28A65EE04}" type="datetimeFigureOut">
              <a:rPr lang="fi-FI" smtClean="0"/>
              <a:t>9.1.2026</a:t>
            </a:fld>
            <a:endParaRPr lang="fi-FI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122A2A5B-ACDE-9490-EC49-794D44405E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6AA2B190-FE8F-47CC-C9CB-7E85E366E0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9AB9F-1C71-44F4-88CC-770F90F687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11025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>
            <a:extLst>
              <a:ext uri="{FF2B5EF4-FFF2-40B4-BE49-F238E27FC236}">
                <a16:creationId xmlns:a16="http://schemas.microsoft.com/office/drawing/2014/main" id="{B5376633-950A-067C-DBFB-26A00496323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Pystysuoran tekstin paikkamerkki 2">
            <a:extLst>
              <a:ext uri="{FF2B5EF4-FFF2-40B4-BE49-F238E27FC236}">
                <a16:creationId xmlns:a16="http://schemas.microsoft.com/office/drawing/2014/main" id="{6DEBAE59-692E-E692-CF18-00EBF778D5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225A8C0A-052D-E625-21C1-C35AD6847A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1C356-5373-4DD6-945D-B0C28A65EE04}" type="datetimeFigureOut">
              <a:rPr lang="fi-FI" smtClean="0"/>
              <a:t>9.1.2026</a:t>
            </a:fld>
            <a:endParaRPr lang="fi-FI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2D333E5D-1491-47F3-51D4-C946B2D22B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5E7875BF-9A79-2E12-0BA5-E602F978A9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9AB9F-1C71-44F4-88CC-770F90F687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305583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A7F5F985-DDBF-D0A2-DD57-0871B45C3D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B5000088-9CE0-BE6A-D15E-F174026564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61DFD6CC-D705-44FA-2145-B1F94E5E82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1C356-5373-4DD6-945D-B0C28A65EE04}" type="datetimeFigureOut">
              <a:rPr lang="fi-FI" smtClean="0"/>
              <a:t>9.1.2026</a:t>
            </a:fld>
            <a:endParaRPr lang="fi-FI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516C92D6-90CF-1F63-79B7-79CB44735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84360DFD-563D-33F8-E949-801B293684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9AB9F-1C71-44F4-88CC-770F90F68750}" type="slidenum">
              <a:rPr lang="fi-FI" smtClean="0"/>
              <a:t>‹#›</a:t>
            </a:fld>
            <a:endParaRPr lang="fi-FI"/>
          </a:p>
        </p:txBody>
      </p:sp>
      <p:pic>
        <p:nvPicPr>
          <p:cNvPr id="8" name="Kuva 7">
            <a:extLst>
              <a:ext uri="{FF2B5EF4-FFF2-40B4-BE49-F238E27FC236}">
                <a16:creationId xmlns:a16="http://schemas.microsoft.com/office/drawing/2014/main" id="{79F51A12-CB7A-0CD2-A062-AF746F75F0D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11531" y="5698171"/>
            <a:ext cx="1242269" cy="957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5000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44B06A20-5BED-FC20-A00C-014BA38DC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0C6131E9-6367-8199-5E63-4E580FABD0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51FE64A1-F557-CE7B-11BA-B11E74CF5B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1C356-5373-4DD6-945D-B0C28A65EE04}" type="datetimeFigureOut">
              <a:rPr lang="fi-FI" smtClean="0"/>
              <a:t>9.1.2026</a:t>
            </a:fld>
            <a:endParaRPr lang="fi-FI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F3331BFE-2F87-8138-167F-9DED56FCC0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B57BE03B-0414-8537-4FC7-A8E0D316F2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9AB9F-1C71-44F4-88CC-770F90F68750}" type="slidenum">
              <a:rPr lang="fi-FI" smtClean="0"/>
              <a:t>‹#›</a:t>
            </a:fld>
            <a:endParaRPr lang="fi-FI"/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4F3ED7B6-94FD-EB9D-4C6E-299295E1FF8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i-FI"/>
          </a:p>
        </p:txBody>
      </p:sp>
      <p:pic>
        <p:nvPicPr>
          <p:cNvPr id="8" name="Kuva 7">
            <a:extLst>
              <a:ext uri="{FF2B5EF4-FFF2-40B4-BE49-F238E27FC236}">
                <a16:creationId xmlns:a16="http://schemas.microsoft.com/office/drawing/2014/main" id="{F207ABC3-FEDB-A3BB-E508-6DEC0947731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11531" y="5698171"/>
            <a:ext cx="1242269" cy="957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2602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CFB1E71C-54D3-8E5A-544E-8FBB202FE7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D5FC6F9C-EE1C-FDDB-88B4-D98491C98B1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Sisällön paikkamerkki 3">
            <a:extLst>
              <a:ext uri="{FF2B5EF4-FFF2-40B4-BE49-F238E27FC236}">
                <a16:creationId xmlns:a16="http://schemas.microsoft.com/office/drawing/2014/main" id="{75CA8E0B-4DE8-C038-3D71-359B6A6653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34EA4D21-56B8-87C9-7EB7-4D665D2CF0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1C356-5373-4DD6-945D-B0C28A65EE04}" type="datetimeFigureOut">
              <a:rPr lang="fi-FI" smtClean="0"/>
              <a:t>9.1.2026</a:t>
            </a:fld>
            <a:endParaRPr lang="fi-FI"/>
          </a:p>
        </p:txBody>
      </p:sp>
      <p:sp>
        <p:nvSpPr>
          <p:cNvPr id="6" name="Alatunnisteen paikkamerkki 5">
            <a:extLst>
              <a:ext uri="{FF2B5EF4-FFF2-40B4-BE49-F238E27FC236}">
                <a16:creationId xmlns:a16="http://schemas.microsoft.com/office/drawing/2014/main" id="{0F276E99-3E54-0584-441E-0CC3337284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05B7A027-FC47-C9CD-BFBE-1608DD42DF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9AB9F-1C71-44F4-88CC-770F90F68750}" type="slidenum">
              <a:rPr lang="fi-FI" smtClean="0"/>
              <a:t>‹#›</a:t>
            </a:fld>
            <a:endParaRPr lang="fi-FI"/>
          </a:p>
        </p:txBody>
      </p:sp>
      <p:pic>
        <p:nvPicPr>
          <p:cNvPr id="8" name="Kuva 7">
            <a:extLst>
              <a:ext uri="{FF2B5EF4-FFF2-40B4-BE49-F238E27FC236}">
                <a16:creationId xmlns:a16="http://schemas.microsoft.com/office/drawing/2014/main" id="{DE16FB3D-4E71-E22B-1AFA-1F5705A84DD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11531" y="5698171"/>
            <a:ext cx="1242269" cy="957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5520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D9ADC3D3-AE13-F14F-15A9-CB6D781632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22DE26BD-C64E-23DF-CBC3-F0BCDA0C0B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4" name="Sisällön paikkamerkki 3">
            <a:extLst>
              <a:ext uri="{FF2B5EF4-FFF2-40B4-BE49-F238E27FC236}">
                <a16:creationId xmlns:a16="http://schemas.microsoft.com/office/drawing/2014/main" id="{F87FE435-7E92-79E7-D73C-A6ACDFD74F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8EBCAAF6-01D0-431A-2317-CCED129ED34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6" name="Sisällön paikkamerkki 5">
            <a:extLst>
              <a:ext uri="{FF2B5EF4-FFF2-40B4-BE49-F238E27FC236}">
                <a16:creationId xmlns:a16="http://schemas.microsoft.com/office/drawing/2014/main" id="{5ADB5985-0194-46D7-9D4C-7D4FB087E8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7" name="Päivämäärän paikkamerkki 6">
            <a:extLst>
              <a:ext uri="{FF2B5EF4-FFF2-40B4-BE49-F238E27FC236}">
                <a16:creationId xmlns:a16="http://schemas.microsoft.com/office/drawing/2014/main" id="{694C94F0-9667-6106-FB75-8D097DCF56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1C356-5373-4DD6-945D-B0C28A65EE04}" type="datetimeFigureOut">
              <a:rPr lang="fi-FI" smtClean="0"/>
              <a:t>9.1.2026</a:t>
            </a:fld>
            <a:endParaRPr lang="fi-FI"/>
          </a:p>
        </p:txBody>
      </p:sp>
      <p:sp>
        <p:nvSpPr>
          <p:cNvPr id="8" name="Alatunnisteen paikkamerkki 7">
            <a:extLst>
              <a:ext uri="{FF2B5EF4-FFF2-40B4-BE49-F238E27FC236}">
                <a16:creationId xmlns:a16="http://schemas.microsoft.com/office/drawing/2014/main" id="{2A896B89-DAE9-74E8-3001-3FBB895F1F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Dian numeron paikkamerkki 8">
            <a:extLst>
              <a:ext uri="{FF2B5EF4-FFF2-40B4-BE49-F238E27FC236}">
                <a16:creationId xmlns:a16="http://schemas.microsoft.com/office/drawing/2014/main" id="{E196A9C3-0338-D250-805D-581613FE6A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9AB9F-1C71-44F4-88CC-770F90F68750}" type="slidenum">
              <a:rPr lang="fi-FI" smtClean="0"/>
              <a:t>‹#›</a:t>
            </a:fld>
            <a:endParaRPr lang="fi-FI"/>
          </a:p>
        </p:txBody>
      </p:sp>
      <p:pic>
        <p:nvPicPr>
          <p:cNvPr id="10" name="Kuva 9">
            <a:extLst>
              <a:ext uri="{FF2B5EF4-FFF2-40B4-BE49-F238E27FC236}">
                <a16:creationId xmlns:a16="http://schemas.microsoft.com/office/drawing/2014/main" id="{612B7C80-A052-E65F-523B-56701670073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11531" y="5698171"/>
            <a:ext cx="1242269" cy="957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32174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399F9D06-10A7-54D8-43C7-F97266A28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Päivämäärän paikkamerkki 2">
            <a:extLst>
              <a:ext uri="{FF2B5EF4-FFF2-40B4-BE49-F238E27FC236}">
                <a16:creationId xmlns:a16="http://schemas.microsoft.com/office/drawing/2014/main" id="{817E2342-FFEB-B1F9-65B6-9421B928C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1C356-5373-4DD6-945D-B0C28A65EE04}" type="datetimeFigureOut">
              <a:rPr lang="fi-FI" smtClean="0"/>
              <a:t>9.1.2026</a:t>
            </a:fld>
            <a:endParaRPr lang="fi-FI"/>
          </a:p>
        </p:txBody>
      </p:sp>
      <p:sp>
        <p:nvSpPr>
          <p:cNvPr id="4" name="Alatunnisteen paikkamerkki 3">
            <a:extLst>
              <a:ext uri="{FF2B5EF4-FFF2-40B4-BE49-F238E27FC236}">
                <a16:creationId xmlns:a16="http://schemas.microsoft.com/office/drawing/2014/main" id="{575EDFFA-2ED9-0AA9-1D6D-B27BD023D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7E4CF429-AA3C-CFA9-3052-27C30BC4E0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9AB9F-1C71-44F4-88CC-770F90F68750}" type="slidenum">
              <a:rPr lang="fi-FI" smtClean="0"/>
              <a:t>‹#›</a:t>
            </a:fld>
            <a:endParaRPr lang="fi-FI"/>
          </a:p>
        </p:txBody>
      </p:sp>
      <p:pic>
        <p:nvPicPr>
          <p:cNvPr id="6" name="Kuva 5">
            <a:extLst>
              <a:ext uri="{FF2B5EF4-FFF2-40B4-BE49-F238E27FC236}">
                <a16:creationId xmlns:a16="http://schemas.microsoft.com/office/drawing/2014/main" id="{DE222734-1279-2A71-A5C3-860192C1E67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11531" y="5698171"/>
            <a:ext cx="1242269" cy="957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3415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>
            <a:extLst>
              <a:ext uri="{FF2B5EF4-FFF2-40B4-BE49-F238E27FC236}">
                <a16:creationId xmlns:a16="http://schemas.microsoft.com/office/drawing/2014/main" id="{CC60FB79-D9A6-B186-65CF-0E5A9B0259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1C356-5373-4DD6-945D-B0C28A65EE04}" type="datetimeFigureOut">
              <a:rPr lang="fi-FI" smtClean="0"/>
              <a:t>9.1.2026</a:t>
            </a:fld>
            <a:endParaRPr lang="fi-FI"/>
          </a:p>
        </p:txBody>
      </p:sp>
      <p:sp>
        <p:nvSpPr>
          <p:cNvPr id="3" name="Alatunnisteen paikkamerkki 2">
            <a:extLst>
              <a:ext uri="{FF2B5EF4-FFF2-40B4-BE49-F238E27FC236}">
                <a16:creationId xmlns:a16="http://schemas.microsoft.com/office/drawing/2014/main" id="{F3D1C7EF-76C7-AF5C-DF94-9C069571E7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ian numeron paikkamerkki 3">
            <a:extLst>
              <a:ext uri="{FF2B5EF4-FFF2-40B4-BE49-F238E27FC236}">
                <a16:creationId xmlns:a16="http://schemas.microsoft.com/office/drawing/2014/main" id="{DD015EC7-C945-BE6B-F50A-F124384C00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9AB9F-1C71-44F4-88CC-770F90F687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28358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Kuvateksti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38328E90-6A85-1AE9-1F5A-A366C98F85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642E0EC0-3DA2-225C-A025-4542181677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F3BE927F-6C07-8E74-090F-6FD0811283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960E89E8-4F2E-6CCF-A895-60BDB78E2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1C356-5373-4DD6-945D-B0C28A65EE04}" type="datetimeFigureOut">
              <a:rPr lang="fi-FI" smtClean="0"/>
              <a:t>9.1.2026</a:t>
            </a:fld>
            <a:endParaRPr lang="fi-FI"/>
          </a:p>
        </p:txBody>
      </p:sp>
      <p:sp>
        <p:nvSpPr>
          <p:cNvPr id="6" name="Alatunnisteen paikkamerkki 5">
            <a:extLst>
              <a:ext uri="{FF2B5EF4-FFF2-40B4-BE49-F238E27FC236}">
                <a16:creationId xmlns:a16="http://schemas.microsoft.com/office/drawing/2014/main" id="{C336F303-78D1-750A-E042-DEA781E2B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3488BF41-8A74-A6CE-3525-136727773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9AB9F-1C71-44F4-88CC-770F90F68750}" type="slidenum">
              <a:rPr lang="fi-FI" smtClean="0"/>
              <a:t>‹#›</a:t>
            </a:fld>
            <a:endParaRPr lang="fi-FI"/>
          </a:p>
        </p:txBody>
      </p:sp>
      <p:pic>
        <p:nvPicPr>
          <p:cNvPr id="8" name="Kuva 7">
            <a:extLst>
              <a:ext uri="{FF2B5EF4-FFF2-40B4-BE49-F238E27FC236}">
                <a16:creationId xmlns:a16="http://schemas.microsoft.com/office/drawing/2014/main" id="{8B8F5D5E-8648-88F0-6382-950AC81FBF0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11531" y="5698171"/>
            <a:ext cx="1242269" cy="957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1192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uvateksti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AA0504BD-D9BF-955C-EB11-D753FD5631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3" name="Kuvan paikkamerkki 2">
            <a:extLst>
              <a:ext uri="{FF2B5EF4-FFF2-40B4-BE49-F238E27FC236}">
                <a16:creationId xmlns:a16="http://schemas.microsoft.com/office/drawing/2014/main" id="{EB16C0EB-FDAA-9C6D-1325-BFF0EEC34D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C5E12286-FEA2-564F-80F6-4233C19296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6BC81997-7B3C-7027-82F2-B1008EF0FE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1C356-5373-4DD6-945D-B0C28A65EE04}" type="datetimeFigureOut">
              <a:rPr lang="fi-FI" smtClean="0"/>
              <a:t>9.1.2026</a:t>
            </a:fld>
            <a:endParaRPr lang="fi-FI"/>
          </a:p>
        </p:txBody>
      </p:sp>
      <p:sp>
        <p:nvSpPr>
          <p:cNvPr id="6" name="Alatunnisteen paikkamerkki 5">
            <a:extLst>
              <a:ext uri="{FF2B5EF4-FFF2-40B4-BE49-F238E27FC236}">
                <a16:creationId xmlns:a16="http://schemas.microsoft.com/office/drawing/2014/main" id="{C7F42CA5-4B85-1510-ADD0-949F25586E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0CF0B733-2AB2-1C1D-C452-F4B7273A4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9AB9F-1C71-44F4-88CC-770F90F687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794089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>
            <a:extLst>
              <a:ext uri="{FF2B5EF4-FFF2-40B4-BE49-F238E27FC236}">
                <a16:creationId xmlns:a16="http://schemas.microsoft.com/office/drawing/2014/main" id="{E9BED7D4-F0A1-CF87-8CE6-2EC01D7FD8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3CE93170-B139-BA1C-A97B-A4B8140F94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CB128330-94C3-7E91-CBEB-365508B940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01C356-5373-4DD6-945D-B0C28A65EE04}" type="datetimeFigureOut">
              <a:rPr lang="fi-FI" smtClean="0"/>
              <a:t>9.1.2026</a:t>
            </a:fld>
            <a:endParaRPr lang="fi-FI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ED760757-249D-3A7B-F039-79807A2D93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F83F9F18-A277-C9B8-8151-E64C505417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F9AB9F-1C71-44F4-88CC-770F90F68750}" type="slidenum">
              <a:rPr lang="fi-FI" smtClean="0"/>
              <a:t>‹#›</a:t>
            </a:fld>
            <a:endParaRPr lang="fi-FI"/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7AE4E0C4-CC6C-8E08-D3C2-68CE95F0D21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68119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PzpdlSF_onM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hyperlink" Target="https://www.youtube.com/watch?si=pKWTIpdJNAWwBcyV&amp;v=PzpdlSF_onM&amp;feature=youtu.be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sv.ilmatieteenlaitos.fi/varningar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1B2258F-86CA-4D4D-8270-BC05FCDE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sv-fi"/>
          </a:p>
        </p:txBody>
      </p:sp>
      <p:pic>
        <p:nvPicPr>
          <p:cNvPr id="5" name="Kuva 4" descr="Bild som innehåller objektets gård, person, kläder, skor&#10;&#10;Beskrivningen skapad automatiskt">
            <a:extLst>
              <a:ext uri="{FF2B5EF4-FFF2-40B4-BE49-F238E27FC236}">
                <a16:creationId xmlns:a16="http://schemas.microsoft.com/office/drawing/2014/main" id="{0A8FC98A-492D-98CE-E42E-57D6B013102E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1"/>
            <a:ext cx="12191980" cy="6857999"/>
          </a:xfrm>
          <a:prstGeom prst="rect">
            <a:avLst/>
          </a:prstGeom>
        </p:spPr>
      </p:pic>
      <p:sp>
        <p:nvSpPr>
          <p:cNvPr id="2" name="Otsikko 1">
            <a:extLst>
              <a:ext uri="{FF2B5EF4-FFF2-40B4-BE49-F238E27FC236}">
                <a16:creationId xmlns:a16="http://schemas.microsoft.com/office/drawing/2014/main" id="{36C87B40-825A-724A-5B24-A198825FEE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8123" y="903672"/>
            <a:ext cx="9144000" cy="2900518"/>
          </a:xfrm>
        </p:spPr>
        <p:txBody>
          <a:bodyPr>
            <a:normAutofit/>
          </a:bodyPr>
          <a:lstStyle/>
          <a:p>
            <a:pPr algn="l" rtl="0"/>
            <a:r>
              <a:rPr lang="sv-fi" b="1" i="0" u="none" baseline="0">
                <a:solidFill>
                  <a:srgbClr val="FFFFFF"/>
                </a:solidFill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Kampanjen Håll dig på benen </a:t>
            </a:r>
          </a:p>
        </p:txBody>
      </p:sp>
      <p:sp>
        <p:nvSpPr>
          <p:cNvPr id="3" name="Alaotsikko 2">
            <a:extLst>
              <a:ext uri="{FF2B5EF4-FFF2-40B4-BE49-F238E27FC236}">
                <a16:creationId xmlns:a16="http://schemas.microsoft.com/office/drawing/2014/main" id="{D369AF5A-C489-EF03-4EE8-810741E4CF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51002" y="3804190"/>
            <a:ext cx="7825620" cy="1098395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l" rtl="0"/>
            <a:r>
              <a:rPr lang="sv-fi" sz="3600" b="0" i="0" u="none" baseline="0">
                <a:solidFill>
                  <a:srgbClr val="FFFFFF"/>
                </a:solidFill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Säkerhetsstund</a:t>
            </a:r>
          </a:p>
        </p:txBody>
      </p:sp>
      <p:sp>
        <p:nvSpPr>
          <p:cNvPr id="7" name="Tekstiruutu 6">
            <a:extLst>
              <a:ext uri="{FF2B5EF4-FFF2-40B4-BE49-F238E27FC236}">
                <a16:creationId xmlns:a16="http://schemas.microsoft.com/office/drawing/2014/main" id="{E03997FD-1258-7F12-5811-A023D68457B0}"/>
              </a:ext>
            </a:extLst>
          </p:cNvPr>
          <p:cNvSpPr txBox="1"/>
          <p:nvPr/>
        </p:nvSpPr>
        <p:spPr>
          <a:xfrm>
            <a:off x="348123" y="6472379"/>
            <a:ext cx="675706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sv-fi" sz="1200" b="0" i="0" u="none" baseline="0"/>
              <a:t>Bild: Nina Mönkkönen/Trafikskyddet</a:t>
            </a:r>
          </a:p>
        </p:txBody>
      </p:sp>
    </p:spTree>
    <p:extLst>
      <p:ext uri="{BB962C8B-B14F-4D97-AF65-F5344CB8AC3E}">
        <p14:creationId xmlns:p14="http://schemas.microsoft.com/office/powerpoint/2010/main" val="25725204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F3A52054-E932-DB8A-90A3-556D5A5D9B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00062"/>
            <a:ext cx="10515600" cy="1325563"/>
          </a:xfrm>
        </p:spPr>
        <p:txBody>
          <a:bodyPr>
            <a:normAutofit fontScale="90000"/>
          </a:bodyPr>
          <a:lstStyle/>
          <a:p>
            <a:pPr algn="l" rtl="0"/>
            <a:r>
              <a:rPr lang="sv-fi" b="1" i="0" u="none" baseline="0"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Förebygg halkolyckor – vilken väljer du?</a:t>
            </a:r>
            <a:br>
              <a:rPr lang="sv-fi" b="1">
                <a:latin typeface="Aptos" panose="020B0004020202020204" pitchFamily="34" charset="0"/>
                <a:ea typeface="Calibri Light"/>
                <a:cs typeface="Calibri Light"/>
              </a:rPr>
            </a:br>
            <a:r>
              <a:rPr lang="sv-fi" sz="3200" b="1" i="0" u="none" baseline="0">
                <a:latin typeface="Aptos SemiBold" panose="020B0004020202020204" pitchFamily="34" charset="0"/>
                <a:ea typeface="Calibri Light"/>
                <a:cs typeface="Calibri Light"/>
              </a:rPr>
              <a:t>Se videon </a:t>
            </a:r>
            <a:r>
              <a:rPr lang="sv-fi" sz="3200" b="1" i="0" u="none" baseline="0">
                <a:latin typeface="Aptos SemiBold" panose="020B0004020202020204" pitchFamily="34" charset="0"/>
                <a:ea typeface="Calibri Light"/>
                <a:cs typeface="Calibri Light"/>
                <a:hlinkClick r:id="rId3"/>
              </a:rPr>
              <a:t>på YouTube</a:t>
            </a:r>
            <a:br>
              <a:rPr lang="sv-fi" b="1"/>
            </a:br>
            <a:endParaRPr lang="sv-fi" dirty="0"/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5BF7AE24-C14D-79D8-9A12-70DA80560C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sv-fi" b="0" i="0" u="none" baseline="0">
                <a:hlinkClick r:id="rId4"/>
              </a:rPr>
              <a:t>https://www.youtube.com/watch?si=pKWTIpdJNAWwBcyV&amp;v=PzpdlSF_onM&amp;feature=youtu.be</a:t>
            </a:r>
            <a:endParaRPr lang="sv-fi"/>
          </a:p>
          <a:p>
            <a:endParaRPr lang="sv-fi"/>
          </a:p>
        </p:txBody>
      </p:sp>
      <p:pic>
        <p:nvPicPr>
          <p:cNvPr id="5" name="Kuva 4">
            <a:hlinkClick r:id="rId3"/>
            <a:extLst>
              <a:ext uri="{FF2B5EF4-FFF2-40B4-BE49-F238E27FC236}">
                <a16:creationId xmlns:a16="http://schemas.microsoft.com/office/drawing/2014/main" id="{A0BB1DE6-BD13-2268-9BED-E83B137DA94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4254" b="3059"/>
          <a:stretch>
            <a:fillRect/>
          </a:stretch>
        </p:blipFill>
        <p:spPr>
          <a:xfrm>
            <a:off x="566737" y="1712722"/>
            <a:ext cx="11058525" cy="4917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7088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374E7C-8640-0E49-3B3C-4632FCBD55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234783"/>
            <a:ext cx="11236287" cy="1325563"/>
          </a:xfrm>
        </p:spPr>
        <p:txBody>
          <a:bodyPr/>
          <a:lstStyle/>
          <a:p>
            <a:pPr algn="l" rtl="0"/>
            <a:r>
              <a:rPr lang="sv-fi" b="1" i="0" u="none" baseline="0">
                <a:latin typeface="Aptos" panose="020B0004020202020204" pitchFamily="34" charset="0"/>
                <a:ea typeface="Calibri Light"/>
                <a:cs typeface="Calibri Light"/>
              </a:rPr>
              <a:t>Balansövningar </a:t>
            </a:r>
            <a:r>
              <a:rPr lang="sv-fi" sz="3200" b="1" i="0" u="none" baseline="0">
                <a:latin typeface="Aptos" panose="020B0004020202020204" pitchFamily="34" charset="0"/>
                <a:ea typeface="Calibri Light"/>
                <a:cs typeface="Calibri Light"/>
              </a:rPr>
              <a:t>– gör en eller alla</a:t>
            </a:r>
            <a:endParaRPr lang="sv-fi" sz="3200" b="1" dirty="0">
              <a:latin typeface="Aptos" panose="020B00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B63558-4DF7-52BC-EAF7-EC8CD36B13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7621" y="1434599"/>
            <a:ext cx="10515600" cy="4351338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 algn="l" rtl="0">
              <a:buNone/>
            </a:pPr>
            <a:r>
              <a:rPr lang="sv-fi" sz="1800" b="1" i="0" u="none" baseline="0">
                <a:solidFill>
                  <a:srgbClr val="335CC0"/>
                </a:solidFill>
                <a:latin typeface="Aptos Black" panose="020B0004020202020204" pitchFamily="34" charset="0"/>
                <a:ea typeface="Aptos Black" panose="020B0004020202020204" pitchFamily="34" charset="0"/>
                <a:cs typeface="Aptos Black" panose="020B0004020202020204" pitchFamily="34" charset="0"/>
              </a:rPr>
              <a:t>1. Åttor</a:t>
            </a:r>
            <a:endParaRPr lang="sv-fi" sz="1800" b="1" dirty="0">
              <a:solidFill>
                <a:srgbClr val="335CC0"/>
              </a:solidFill>
              <a:latin typeface="Aptos Black" panose="020B0004020202020204" pitchFamily="34" charset="0"/>
            </a:endParaRPr>
          </a:p>
          <a:p>
            <a:pPr lvl="1" algn="l" rtl="0"/>
            <a:r>
              <a:rPr lang="sv-fi" sz="1800" b="0" i="0" u="none" baseline="0">
                <a:latin typeface="Aptos"/>
                <a:ea typeface="Aptos"/>
                <a:cs typeface="Aptos"/>
              </a:rPr>
              <a:t>Stå upp, med ryggen rak och blicken riktad framåt.</a:t>
            </a:r>
            <a:endParaRPr lang="sv-fi" sz="1800" dirty="0">
              <a:latin typeface="Aptos"/>
            </a:endParaRPr>
          </a:p>
          <a:p>
            <a:pPr lvl="1" algn="l" rtl="0"/>
            <a:r>
              <a:rPr lang="sv-fi" sz="1800" b="0" i="0" u="none" baseline="0">
                <a:latin typeface="Aptos"/>
                <a:ea typeface="Aptos"/>
                <a:cs typeface="Aptos"/>
              </a:rPr>
              <a:t>Lyft upp ena foten i luften framför dig och gör åttor i luften med den. </a:t>
            </a:r>
            <a:br>
              <a:rPr lang="sv-fi" sz="1800">
                <a:latin typeface="Aptos"/>
              </a:rPr>
            </a:br>
            <a:r>
              <a:rPr lang="sv-fi" sz="1800" b="0" i="0" u="none" baseline="0">
                <a:latin typeface="Aptos"/>
                <a:ea typeface="Aptos"/>
                <a:cs typeface="Aptos"/>
              </a:rPr>
              <a:t>Gör totalt fem åttor med foten i luften.</a:t>
            </a:r>
            <a:endParaRPr lang="sv-fi" sz="1800" dirty="0">
              <a:latin typeface="Aptos"/>
            </a:endParaRPr>
          </a:p>
          <a:p>
            <a:pPr lvl="1" algn="l" rtl="0"/>
            <a:r>
              <a:rPr lang="sv-fi" sz="1800" b="0" i="0" u="none" baseline="0">
                <a:latin typeface="Aptos"/>
                <a:ea typeface="Aptos"/>
                <a:cs typeface="Aptos"/>
              </a:rPr>
              <a:t>Byt sedan ben och gör fem åttor med det andra benet.</a:t>
            </a:r>
            <a:endParaRPr lang="sv-fi" sz="1800" dirty="0">
              <a:latin typeface="Aptos"/>
            </a:endParaRPr>
          </a:p>
          <a:p>
            <a:pPr algn="l" rtl="0">
              <a:buNone/>
            </a:pPr>
            <a:r>
              <a:rPr lang="sv-fi" sz="1800" b="1" i="0" u="none" baseline="0">
                <a:solidFill>
                  <a:srgbClr val="335CC0"/>
                </a:solidFill>
                <a:latin typeface="Aptos Black" panose="020B0004020202020204" pitchFamily="34" charset="0"/>
                <a:ea typeface="Calibri"/>
                <a:cs typeface="Calibri"/>
              </a:rPr>
              <a:t>2. Tåhävningar</a:t>
            </a:r>
            <a:endParaRPr lang="sv-fi" sz="1800" b="1" dirty="0">
              <a:solidFill>
                <a:srgbClr val="335CC0"/>
              </a:solidFill>
              <a:latin typeface="Aptos Black" panose="020B0004020202020204" pitchFamily="34" charset="0"/>
              <a:ea typeface="Calibri"/>
              <a:cs typeface="Calibri"/>
            </a:endParaRPr>
          </a:p>
          <a:p>
            <a:pPr lvl="1" algn="l" rtl="0"/>
            <a:r>
              <a:rPr lang="sv-fi" sz="1800" b="0" i="0" u="none" baseline="0">
                <a:latin typeface="Aptos"/>
                <a:ea typeface="Calibri"/>
                <a:cs typeface="Calibri"/>
              </a:rPr>
              <a:t>Stå upp, med ryggen rak och blicken riktad framåt.</a:t>
            </a:r>
            <a:endParaRPr lang="sv-fi" sz="1800" dirty="0">
              <a:latin typeface="Aptos"/>
              <a:ea typeface="Calibri"/>
              <a:cs typeface="Calibri"/>
            </a:endParaRPr>
          </a:p>
          <a:p>
            <a:pPr lvl="1" algn="l" rtl="0"/>
            <a:r>
              <a:rPr lang="sv-fi" sz="1800" b="0" i="0" u="none" baseline="0">
                <a:latin typeface="Aptos"/>
                <a:ea typeface="Calibri"/>
                <a:cs typeface="Calibri"/>
              </a:rPr>
              <a:t>Sätt dig lugnt på huk och res dig sedan lugnt ända upp på tå. </a:t>
            </a:r>
            <a:endParaRPr lang="sv-fi" sz="1800" dirty="0">
              <a:latin typeface="Aptos"/>
              <a:ea typeface="Calibri"/>
              <a:cs typeface="Calibri"/>
            </a:endParaRPr>
          </a:p>
          <a:p>
            <a:pPr lvl="1" algn="l" rtl="0"/>
            <a:r>
              <a:rPr lang="sv-fi" sz="1800" b="0" i="0" u="none" baseline="0">
                <a:latin typeface="Aptos"/>
                <a:ea typeface="Calibri"/>
                <a:cs typeface="Calibri"/>
              </a:rPr>
              <a:t>Lyft till sist båda händerna rakt upp och sträck dem mot taket medan du står på tårna. </a:t>
            </a:r>
            <a:endParaRPr lang="sv-fi" sz="1800" dirty="0">
              <a:latin typeface="Aptos"/>
              <a:ea typeface="Calibri"/>
              <a:cs typeface="Calibri"/>
            </a:endParaRPr>
          </a:p>
          <a:p>
            <a:pPr lvl="1" algn="l" rtl="0"/>
            <a:r>
              <a:rPr lang="sv-fi" sz="1800" b="0" i="0" u="none" baseline="0">
                <a:latin typeface="Aptos"/>
                <a:ea typeface="Calibri"/>
                <a:cs typeface="Calibri"/>
              </a:rPr>
              <a:t>Återgå till stående position med händerna vid sidorna. Upprepa rörelsen tio gånger.</a:t>
            </a:r>
            <a:endParaRPr lang="sv-fi" sz="1800" dirty="0">
              <a:latin typeface="Aptos"/>
              <a:ea typeface="Calibri"/>
              <a:cs typeface="Calibri"/>
            </a:endParaRPr>
          </a:p>
          <a:p>
            <a:pPr marL="0" indent="0" algn="l" rtl="0">
              <a:buNone/>
            </a:pPr>
            <a:r>
              <a:rPr lang="sv-fi" sz="1800" b="1" i="0" u="none" baseline="0">
                <a:solidFill>
                  <a:srgbClr val="335CC0"/>
                </a:solidFill>
                <a:latin typeface="Aptos Black" panose="020B0004020202020204" pitchFamily="34" charset="0"/>
                <a:ea typeface="Calibri"/>
                <a:cs typeface="Calibri"/>
              </a:rPr>
              <a:t>3. Tandemgång</a:t>
            </a:r>
          </a:p>
          <a:p>
            <a:pPr lvl="1" algn="l" rtl="0"/>
            <a:r>
              <a:rPr lang="sv-fi" sz="1800" b="0" i="0" u="none" baseline="0">
                <a:latin typeface="Aptos"/>
                <a:ea typeface="Calibri"/>
                <a:cs typeface="Calibri"/>
              </a:rPr>
              <a:t>Stå upp, med ryggen rak och blicken riktad framåt.</a:t>
            </a:r>
            <a:endParaRPr lang="sv-fi" sz="1800" dirty="0">
              <a:latin typeface="Aptos"/>
              <a:ea typeface="Calibri"/>
              <a:cs typeface="Calibri"/>
            </a:endParaRPr>
          </a:p>
          <a:p>
            <a:pPr lvl="1" algn="l" rtl="0"/>
            <a:r>
              <a:rPr lang="sv-fi" sz="1800" b="0" i="0" u="none" baseline="0">
                <a:latin typeface="Aptos"/>
                <a:ea typeface="Calibri"/>
                <a:cs typeface="Calibri"/>
              </a:rPr>
              <a:t>Ta ett steg bakåt med ena foten och sätt tårna mot den andra fotens häl – föreställ dig att du går baklänges längs en linje. </a:t>
            </a:r>
            <a:endParaRPr lang="sv-fi" sz="1800" dirty="0">
              <a:latin typeface="Aptos"/>
              <a:ea typeface="Calibri"/>
              <a:cs typeface="Calibri"/>
            </a:endParaRPr>
          </a:p>
          <a:p>
            <a:pPr lvl="1" algn="l" rtl="0"/>
            <a:r>
              <a:rPr lang="sv-fi" sz="1800" b="0" i="0" u="none" baseline="0">
                <a:latin typeface="Aptos"/>
                <a:ea typeface="Calibri"/>
                <a:cs typeface="Calibri"/>
              </a:rPr>
              <a:t>Ta 10 steg på samma sätt, vänd dig om och gå tillbaka på samma sätt i 10 steg.</a:t>
            </a:r>
            <a:endParaRPr lang="sv-fi" sz="1800" dirty="0">
              <a:latin typeface="Aptos"/>
              <a:ea typeface="Calibri"/>
              <a:cs typeface="Calibri"/>
            </a:endParaRPr>
          </a:p>
          <a:p>
            <a:pPr lvl="1" algn="l" rtl="0"/>
            <a:r>
              <a:rPr lang="sv-fi" sz="1800" b="0" i="0" u="none" baseline="0">
                <a:latin typeface="Aptos"/>
                <a:ea typeface="Calibri"/>
                <a:cs typeface="Calibri"/>
              </a:rPr>
              <a:t>Om du vill ha mer utmaning kan du vrida huvudet från sida till sida under rörelsen. </a:t>
            </a:r>
            <a:endParaRPr lang="sv-fi" sz="1800" dirty="0">
              <a:latin typeface="Aptos"/>
              <a:ea typeface="Calibri"/>
              <a:cs typeface="Calibri"/>
            </a:endParaRPr>
          </a:p>
          <a:p>
            <a:pPr lvl="1" algn="l" rtl="0">
              <a:buFont typeface="Courier New" panose="020B0604020202020204" pitchFamily="34" charset="0"/>
              <a:buChar char="o"/>
            </a:pPr>
            <a:endParaRPr lang="sv-fi" dirty="0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606516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9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sv-fi"/>
          </a:p>
        </p:txBody>
      </p:sp>
      <p:pic>
        <p:nvPicPr>
          <p:cNvPr id="5" name="Kuva 4" descr="Bild som innehåller objektet person, skor, kläder, jack&#10;&#10;Bildens skapades automatiskt">
            <a:extLst>
              <a:ext uri="{FF2B5EF4-FFF2-40B4-BE49-F238E27FC236}">
                <a16:creationId xmlns:a16="http://schemas.microsoft.com/office/drawing/2014/main" id="{8F3F981A-CC12-B10F-93E2-39EB459FC2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282"/>
          <a:stretch>
            <a:fillRect/>
          </a:stretch>
        </p:blipFill>
        <p:spPr>
          <a:xfrm>
            <a:off x="0" y="9"/>
            <a:ext cx="9705860" cy="6883677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sv-fi"/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37985A4C-674D-BDE1-4E5F-1859A032AB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58508" y="2652121"/>
            <a:ext cx="2560320" cy="1804481"/>
          </a:xfrm>
        </p:spPr>
        <p:txBody>
          <a:bodyPr vert="horz" lIns="91440" tIns="45720" rIns="91440" bIns="45720" rtlCol="0" anchor="t">
            <a:normAutofit fontScale="85000" lnSpcReduction="20000"/>
          </a:bodyPr>
          <a:lstStyle/>
          <a:p>
            <a:pPr marL="0" indent="0" algn="l" rtl="0">
              <a:buNone/>
            </a:pPr>
            <a:r>
              <a:rPr lang="sv-fi" sz="4400" b="1" i="0" u="none" baseline="0">
                <a:solidFill>
                  <a:srgbClr val="335CC0"/>
                </a:solidFill>
                <a:latin typeface="Aptos Black" panose="020B0004020202020204" pitchFamily="34" charset="0"/>
                <a:ea typeface="Aptos Black" panose="020B0004020202020204" pitchFamily="34" charset="0"/>
                <a:cs typeface="Aptos Black" panose="020B0004020202020204" pitchFamily="34" charset="0"/>
              </a:rPr>
              <a:t>Tack – låt oss hålla oss på benen.</a:t>
            </a:r>
            <a:endParaRPr lang="sv-fi" sz="2000" b="1" dirty="0">
              <a:solidFill>
                <a:srgbClr val="335CC0"/>
              </a:solidFill>
              <a:latin typeface="Aptos Black" panose="020B0004020202020204" pitchFamily="34" charset="0"/>
            </a:endParaRPr>
          </a:p>
          <a:p>
            <a:pPr marL="0" indent="0" algn="l" rtl="0">
              <a:buNone/>
            </a:pPr>
            <a:endParaRPr lang="sv-fi" sz="1400" b="1" dirty="0">
              <a:solidFill>
                <a:srgbClr val="335CC0"/>
              </a:solidFill>
              <a:latin typeface="Aptos Black" panose="020B0004020202020204" pitchFamily="34" charset="0"/>
            </a:endParaRPr>
          </a:p>
          <a:p>
            <a:pPr marL="0" indent="0" algn="l" rtl="0">
              <a:buNone/>
            </a:pPr>
            <a:endParaRPr lang="sv-fi" sz="4400" dirty="0">
              <a:solidFill>
                <a:schemeClr val="accent1">
                  <a:lumMod val="75000"/>
                </a:schemeClr>
              </a:solidFill>
              <a:latin typeface="Abadi" panose="020B0604020104020204" pitchFamily="34" charset="0"/>
            </a:endParaRPr>
          </a:p>
          <a:p>
            <a:pPr marL="0" indent="0" algn="l" rtl="0">
              <a:buNone/>
            </a:pPr>
            <a:endParaRPr lang="sv-fi" sz="2000" dirty="0">
              <a:solidFill>
                <a:schemeClr val="accent1">
                  <a:lumMod val="75000"/>
                </a:schemeClr>
              </a:solidFill>
              <a:latin typeface="Abadi" panose="020B0604020104020204" pitchFamily="34" charset="0"/>
            </a:endParaRPr>
          </a:p>
          <a:p>
            <a:pPr marL="0" indent="0" algn="l" rtl="0">
              <a:buNone/>
            </a:pPr>
            <a:endParaRPr lang="sv-fi" sz="4400" dirty="0">
              <a:solidFill>
                <a:srgbClr val="2F5597"/>
              </a:solidFill>
              <a:latin typeface="Abadi" panose="020B0604020104020204" pitchFamily="34" charset="0"/>
            </a:endParaRPr>
          </a:p>
          <a:p>
            <a:pPr marL="0" indent="0" algn="l" rtl="0">
              <a:buNone/>
            </a:pPr>
            <a:endParaRPr lang="sv-fi" sz="2000" dirty="0">
              <a:latin typeface="Abadi" panose="020B0604020104020204" pitchFamily="34" charset="0"/>
            </a:endParaRPr>
          </a:p>
        </p:txBody>
      </p:sp>
      <p:sp>
        <p:nvSpPr>
          <p:cNvPr id="7" name="Tekstiruutu 6">
            <a:extLst>
              <a:ext uri="{FF2B5EF4-FFF2-40B4-BE49-F238E27FC236}">
                <a16:creationId xmlns:a16="http://schemas.microsoft.com/office/drawing/2014/main" id="{67117B98-9E2C-B92E-9070-00FCEE4D236D}"/>
              </a:ext>
            </a:extLst>
          </p:cNvPr>
          <p:cNvSpPr txBox="1"/>
          <p:nvPr/>
        </p:nvSpPr>
        <p:spPr>
          <a:xfrm>
            <a:off x="264226" y="6488658"/>
            <a:ext cx="615735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sv-fi" sz="1200" b="0" i="0" u="none" baseline="0"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Bild: Nina Mönkkönen/Trafikskyddet</a:t>
            </a:r>
          </a:p>
        </p:txBody>
      </p:sp>
      <p:sp>
        <p:nvSpPr>
          <p:cNvPr id="4" name="Sisällön paikkamerkki 2">
            <a:extLst>
              <a:ext uri="{FF2B5EF4-FFF2-40B4-BE49-F238E27FC236}">
                <a16:creationId xmlns:a16="http://schemas.microsoft.com/office/drawing/2014/main" id="{71C24866-AE65-3C8D-C4B8-D447DB2A259D}"/>
              </a:ext>
            </a:extLst>
          </p:cNvPr>
          <p:cNvSpPr txBox="1">
            <a:spLocks/>
          </p:cNvSpPr>
          <p:nvPr/>
        </p:nvSpPr>
        <p:spPr>
          <a:xfrm>
            <a:off x="7788925" y="4961395"/>
            <a:ext cx="4138850" cy="180448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0">
              <a:buFont typeface="Arial" panose="020B0604020202020204" pitchFamily="34" charset="0"/>
              <a:buNone/>
            </a:pPr>
            <a:r>
              <a:rPr lang="sv-fi" sz="1400" b="0" i="0" u="none" baseline="0" dirty="0"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Källor: Institutet för hälsa och välfärd, 2024. Vårdanmälningssystemet.</a:t>
            </a:r>
          </a:p>
          <a:p>
            <a:pPr marL="0" indent="0" algn="ctr" rtl="0">
              <a:buNone/>
            </a:pPr>
            <a:r>
              <a:rPr lang="sv-fi" sz="1400" b="0" i="0" u="none" baseline="0" dirty="0">
                <a:latin typeface="Aptos" panose="020B0004020202020204" pitchFamily="34" charset="0"/>
                <a:ea typeface="Calibri"/>
                <a:cs typeface="Calibri"/>
              </a:rPr>
              <a:t>Olycksfallsförsäkringscentralen. 2025.  Hur man väljer att röra på sig har en inverkan på olycksfall under arbetsresor.</a:t>
            </a:r>
            <a:endParaRPr lang="sv-fi" sz="1400" dirty="0">
              <a:latin typeface="Aptos" panose="020B0004020202020204" pitchFamily="34" charset="0"/>
            </a:endParaRPr>
          </a:p>
          <a:p>
            <a:pPr marL="0" indent="0" algn="ctr" rtl="0">
              <a:buNone/>
            </a:pPr>
            <a:r>
              <a:rPr lang="sv-fi" sz="1400" b="0" i="0" u="none" baseline="0" dirty="0">
                <a:latin typeface="Aptos" panose="020B0004020202020204" pitchFamily="34" charset="0"/>
                <a:ea typeface="+mn-lt"/>
                <a:cs typeface="+mn-lt"/>
              </a:rPr>
              <a:t>Kommunikationsministeriets publikationer 2022:2</a:t>
            </a:r>
            <a:endParaRPr lang="sv-fi" sz="1400" dirty="0">
              <a:latin typeface="Aptos" panose="020B0004020202020204" pitchFamily="34" charset="0"/>
            </a:endParaRPr>
          </a:p>
          <a:p>
            <a:pPr marL="0" indent="0" algn="ctr" rtl="0">
              <a:buFont typeface="Arial" panose="020B0604020202020204" pitchFamily="34" charset="0"/>
              <a:buNone/>
            </a:pPr>
            <a:endParaRPr lang="sv-fi" sz="1400" dirty="0">
              <a:solidFill>
                <a:srgbClr val="2F5597"/>
              </a:solidFill>
              <a:latin typeface="Aptos" panose="020B0004020202020204" pitchFamily="34" charset="0"/>
            </a:endParaRPr>
          </a:p>
          <a:p>
            <a:pPr marL="0" indent="0" algn="ctr" rtl="0">
              <a:buFont typeface="Arial" panose="020B0604020202020204" pitchFamily="34" charset="0"/>
              <a:buNone/>
            </a:pPr>
            <a:endParaRPr lang="sv-fi" sz="1400" dirty="0">
              <a:solidFill>
                <a:srgbClr val="2F5597"/>
              </a:solidFill>
              <a:latin typeface="Aptos" panose="020B0004020202020204" pitchFamily="34" charset="0"/>
            </a:endParaRPr>
          </a:p>
          <a:p>
            <a:pPr marL="0" indent="0" algn="ctr" rtl="0">
              <a:buNone/>
            </a:pPr>
            <a:endParaRPr lang="sv-fi" sz="2000" dirty="0">
              <a:latin typeface="Abadi" panose="020B06040201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23339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40EFFB1A-4E56-DF54-1015-74154720E8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rtl="0"/>
            <a:r>
              <a:rPr lang="sv-fi" sz="5000" b="1" i="0" u="none" baseline="0">
                <a:solidFill>
                  <a:srgbClr val="335CC0"/>
                </a:solidFill>
                <a:latin typeface="Aptos Black" panose="020B0004020202020204" pitchFamily="34" charset="0"/>
                <a:ea typeface="Aptos Black" panose="020B0004020202020204" pitchFamily="34" charset="0"/>
                <a:cs typeface="Aptos Black" panose="020B0004020202020204" pitchFamily="34" charset="0"/>
              </a:rPr>
              <a:t>Säkerhetsstundens innehål</a:t>
            </a:r>
            <a:endParaRPr lang="sv-fi" sz="5000" b="1" dirty="0">
              <a:solidFill>
                <a:srgbClr val="335CC0"/>
              </a:solidFill>
              <a:latin typeface="Aptos Black" panose="020B0004020202020204" pitchFamily="34" charset="0"/>
              <a:ea typeface="Calibri Light"/>
              <a:cs typeface="Calibri Light"/>
            </a:endParaRP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F389F4B0-EE6B-3405-D83E-781B4FA9A5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61018"/>
            <a:ext cx="8978154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514350" indent="-514350" algn="l" rtl="0">
              <a:buClr>
                <a:srgbClr val="335CC0"/>
              </a:buClr>
              <a:buAutoNum type="arabicPeriod"/>
            </a:pPr>
            <a:r>
              <a:rPr lang="sv-fi" b="0" i="0" u="none" baseline="0" dirty="0"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Bakgrund om olycksfall </a:t>
            </a:r>
          </a:p>
          <a:p>
            <a:pPr marL="514350" indent="-514350" algn="l" rtl="0">
              <a:buClr>
                <a:srgbClr val="335CC0"/>
              </a:buClr>
              <a:buAutoNum type="arabicPeriod"/>
            </a:pPr>
            <a:r>
              <a:rPr lang="sv-fi" b="0" i="0" u="none" baseline="0" dirty="0"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Var och hur kan man halka?</a:t>
            </a:r>
          </a:p>
          <a:p>
            <a:pPr marL="514350" indent="-514350" algn="l" rtl="0">
              <a:buClr>
                <a:srgbClr val="335CC0"/>
              </a:buClr>
              <a:buAutoNum type="arabicPeriod"/>
            </a:pPr>
            <a:r>
              <a:rPr lang="sv-fi" b="0" i="0" u="none" baseline="0" dirty="0"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Vilka metoder har ni för att bekämpa halka?</a:t>
            </a:r>
            <a:endParaRPr lang="sv-fi" dirty="0">
              <a:latin typeface="Aptos" panose="020B0004020202020204" pitchFamily="34" charset="0"/>
              <a:ea typeface="Calibri" panose="020F0502020204030204"/>
              <a:cs typeface="Calibri" panose="020F0502020204030204"/>
            </a:endParaRPr>
          </a:p>
          <a:p>
            <a:pPr marL="514350" indent="-514350" algn="l" rtl="0">
              <a:buClr>
                <a:srgbClr val="335CC0"/>
              </a:buClr>
              <a:buAutoNum type="arabicPeriod"/>
            </a:pPr>
            <a:r>
              <a:rPr lang="sv-fi" b="0" i="0" u="none" baseline="0" dirty="0"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Balanstips</a:t>
            </a:r>
            <a:endParaRPr lang="sv-fi" dirty="0">
              <a:latin typeface="Aptos" panose="020B0004020202020204" pitchFamily="34" charset="0"/>
              <a:ea typeface="Calibri" panose="020F0502020204030204"/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5476310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9A0C2A7A-D548-4CCA-6B37-EFBCF1C1D2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sv-fi" b="1" i="0" u="none" baseline="0" dirty="0"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Bakgrund om olycksfall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AE4A89C8-FC31-23D2-A522-A05076B430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860741" cy="4593104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sv-SE" sz="2200" dirty="0">
                <a:latin typeface="Aptos" panose="020B0004020202020204" pitchFamily="34" charset="0"/>
              </a:rPr>
              <a:t>I Finland inträffar cirka 125 000 halk- och fallolyckor varje år, och omkring 60 procent av dem sker vintertid.</a:t>
            </a:r>
          </a:p>
          <a:p>
            <a:r>
              <a:rPr lang="sv-SE" sz="2200" dirty="0">
                <a:latin typeface="Aptos" panose="020B0004020202020204" pitchFamily="34" charset="0"/>
              </a:rPr>
              <a:t>Halk- och fallolyckor är vanligast bland personer i arbetsför ålder. Vintertidens gångförhållanden påverkar dock olika grupper på olika sätt, och äldre personer samt personer med nedsatt rörlighet upplever därför vinterunderhållet som särskilt viktigt.</a:t>
            </a:r>
          </a:p>
          <a:p>
            <a:r>
              <a:rPr lang="sv-fi" sz="2200" dirty="0"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En betydande del av olycksfallen under arbetsresor är fotgängarolyckor. År 2024 inträffade 60 procent av olycksfallen under arbetsresor i fotgängartrafik, 23 procent i cykeltrafik och 12 procent i biltrafik.</a:t>
            </a:r>
            <a:endParaRPr lang="sv-fi" sz="2200" dirty="0">
              <a:latin typeface="Aptos" panose="020B0004020202020204" pitchFamily="34" charset="0"/>
              <a:ea typeface="Calibri"/>
              <a:cs typeface="Calibri"/>
            </a:endParaRPr>
          </a:p>
          <a:p>
            <a:r>
              <a:rPr lang="sv-fi" sz="2200" b="0" i="0" u="none" baseline="0" dirty="0"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År 2024 inträffade sammanlagt över 14 000 olycksfall under arbetsresor för fotgängare, varav 94 procent var fall eller halkolyckor.</a:t>
            </a:r>
            <a:endParaRPr lang="sv-fi" sz="2200" dirty="0">
              <a:latin typeface="Aptos" panose="020B0004020202020204" pitchFamily="34" charset="0"/>
              <a:ea typeface="Calibri"/>
              <a:cs typeface="Calibri"/>
            </a:endParaRPr>
          </a:p>
          <a:p>
            <a:pPr marL="0" indent="0" algn="l" rtl="0">
              <a:buNone/>
            </a:pPr>
            <a:endParaRPr lang="sv-fi" sz="1200" dirty="0">
              <a:latin typeface="Aptos"/>
              <a:ea typeface="Calibri"/>
              <a:cs typeface="Calibri"/>
            </a:endParaRPr>
          </a:p>
          <a:p>
            <a:pPr marL="0" indent="0" algn="l" rtl="0">
              <a:buNone/>
            </a:pPr>
            <a:endParaRPr lang="sv-fi" sz="1200" b="0" i="0" u="none" baseline="0" dirty="0"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0" indent="0" algn="l" rtl="0">
              <a:buNone/>
            </a:pPr>
            <a:r>
              <a:rPr lang="sv-fi" sz="1200" b="0" i="0" u="none" baseline="0" dirty="0"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Källa: Olycksfallsförsäkringscentralen 2025. </a:t>
            </a:r>
            <a:endParaRPr lang="sv-fi" sz="1200" dirty="0"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63633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927E29CE-9692-84AB-0D17-7AFFD6BA1C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err="1">
                <a:latin typeface="Aptos" panose="020B0004020202020204" pitchFamily="34" charset="0"/>
              </a:rPr>
              <a:t>Faktorer</a:t>
            </a:r>
            <a:r>
              <a:rPr lang="fi-FI" b="1" dirty="0">
                <a:latin typeface="Aptos" panose="020B0004020202020204" pitchFamily="34" charset="0"/>
              </a:rPr>
              <a:t> </a:t>
            </a:r>
            <a:r>
              <a:rPr lang="fi-FI" b="1" dirty="0" err="1">
                <a:latin typeface="Aptos" panose="020B0004020202020204" pitchFamily="34" charset="0"/>
              </a:rPr>
              <a:t>som</a:t>
            </a:r>
            <a:r>
              <a:rPr lang="fi-FI" b="1" dirty="0">
                <a:latin typeface="Aptos" panose="020B0004020202020204" pitchFamily="34" charset="0"/>
              </a:rPr>
              <a:t> </a:t>
            </a:r>
            <a:r>
              <a:rPr lang="fi-FI" b="1" dirty="0" err="1">
                <a:latin typeface="Aptos" panose="020B0004020202020204" pitchFamily="34" charset="0"/>
              </a:rPr>
              <a:t>påverkar</a:t>
            </a:r>
            <a:r>
              <a:rPr lang="fi-FI" b="1" dirty="0">
                <a:latin typeface="Aptos" panose="020B0004020202020204" pitchFamily="34" charset="0"/>
              </a:rPr>
              <a:t> </a:t>
            </a:r>
            <a:r>
              <a:rPr lang="fi-FI" b="1" dirty="0" err="1">
                <a:latin typeface="Aptos" panose="020B0004020202020204" pitchFamily="34" charset="0"/>
              </a:rPr>
              <a:t>halkolyckor</a:t>
            </a:r>
            <a:endParaRPr lang="fi-FI" b="1" dirty="0">
              <a:latin typeface="Aptos" panose="020B0004020202020204" pitchFamily="34" charset="0"/>
            </a:endParaRP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E3FAA4F9-D1DC-7BF0-0F86-1047729693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6483" y="1690688"/>
            <a:ext cx="10515600" cy="4351338"/>
          </a:xfrm>
        </p:spPr>
        <p:txBody>
          <a:bodyPr>
            <a:normAutofit/>
          </a:bodyPr>
          <a:lstStyle/>
          <a:p>
            <a:r>
              <a:rPr lang="sv-SE" sz="2200" dirty="0">
                <a:latin typeface="Aptos" panose="020B0004020202020204" pitchFamily="34" charset="0"/>
              </a:rPr>
              <a:t>Vädret har stor betydelse för halkolyckor. Flest olyckor sker när temperaturen ligger runt noll grader. Halka uppstår när snö och is smälter eller fryser på nytt. </a:t>
            </a:r>
          </a:p>
          <a:p>
            <a:r>
              <a:rPr lang="sv-SE" sz="2200" dirty="0">
                <a:latin typeface="Aptos" panose="020B0004020202020204" pitchFamily="34" charset="0"/>
              </a:rPr>
              <a:t>Vanliga orsaker till halkolyckor</a:t>
            </a:r>
          </a:p>
          <a:p>
            <a:pPr lvl="1"/>
            <a:r>
              <a:rPr lang="sv-SE" sz="2200" dirty="0">
                <a:latin typeface="Aptos" panose="020B0004020202020204" pitchFamily="34" charset="0"/>
              </a:rPr>
              <a:t>bristfälligt vinterunderhåll</a:t>
            </a:r>
          </a:p>
          <a:p>
            <a:pPr lvl="1"/>
            <a:r>
              <a:rPr lang="sv-SE" sz="2200" dirty="0">
                <a:latin typeface="Aptos" panose="020B0004020202020204" pitchFamily="34" charset="0"/>
              </a:rPr>
              <a:t>oväntade hala partier</a:t>
            </a:r>
          </a:p>
          <a:p>
            <a:pPr lvl="1"/>
            <a:r>
              <a:rPr lang="sv-SE" sz="2200" dirty="0">
                <a:latin typeface="Aptos" panose="020B0004020202020204" pitchFamily="34" charset="0"/>
              </a:rPr>
              <a:t>skor med dåligt grepp</a:t>
            </a:r>
          </a:p>
          <a:p>
            <a:pPr lvl="1"/>
            <a:r>
              <a:rPr lang="sv-SE" sz="2200" dirty="0">
                <a:latin typeface="Aptos" panose="020B0004020202020204" pitchFamily="34" charset="0"/>
              </a:rPr>
              <a:t>brådska</a:t>
            </a:r>
          </a:p>
          <a:p>
            <a:r>
              <a:rPr lang="sv-SE" sz="2200" dirty="0">
                <a:latin typeface="Aptos" panose="020B0004020202020204" pitchFamily="34" charset="0"/>
              </a:rPr>
              <a:t>Olyckorna sker oftast på gårdar och trottoarer.</a:t>
            </a:r>
            <a:endParaRPr lang="fi-FI" sz="2200" dirty="0">
              <a:latin typeface="Aptos" panose="020B0004020202020204" pitchFamily="34" charset="0"/>
            </a:endParaRPr>
          </a:p>
        </p:txBody>
      </p:sp>
      <p:sp>
        <p:nvSpPr>
          <p:cNvPr id="5" name="Tekstiruutu 4">
            <a:extLst>
              <a:ext uri="{FF2B5EF4-FFF2-40B4-BE49-F238E27FC236}">
                <a16:creationId xmlns:a16="http://schemas.microsoft.com/office/drawing/2014/main" id="{0094B7AA-A865-C9B2-AD5E-2EB689032038}"/>
              </a:ext>
            </a:extLst>
          </p:cNvPr>
          <p:cNvSpPr txBox="1"/>
          <p:nvPr/>
        </p:nvSpPr>
        <p:spPr>
          <a:xfrm>
            <a:off x="838200" y="6308209"/>
            <a:ext cx="6656294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v-fi" sz="1200" b="0" i="0" u="none" baseline="0" dirty="0"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Källa: Olycksfallsförsäkringscentralen 2025</a:t>
            </a:r>
            <a:r>
              <a:rPr lang="sv-fi" sz="1200" dirty="0"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, </a:t>
            </a:r>
            <a:r>
              <a:rPr lang="sv-fi" sz="1200" dirty="0">
                <a:latin typeface="Aptos" panose="020B0004020202020204" pitchFamily="34" charset="0"/>
                <a:ea typeface="+mn-lt"/>
                <a:cs typeface="+mn-lt"/>
              </a:rPr>
              <a:t>Kommunikationsministeriets publikationer 2022:2</a:t>
            </a:r>
            <a:endParaRPr lang="sv-fi" sz="1200" dirty="0">
              <a:latin typeface="Aptos" panose="020B0004020202020204" pitchFamily="34" charset="0"/>
            </a:endParaRPr>
          </a:p>
          <a:p>
            <a:pPr marL="0" indent="0" algn="l" rtl="0">
              <a:buNone/>
            </a:pPr>
            <a:r>
              <a:rPr lang="sv-fi" sz="1800" b="0" i="0" u="none" baseline="0" dirty="0"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endParaRPr lang="sv-fi" sz="1800" dirty="0"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21938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414BAD54-33A1-9959-3F5B-AAFD28179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1120"/>
            <a:ext cx="10515600" cy="1325563"/>
          </a:xfrm>
        </p:spPr>
        <p:txBody>
          <a:bodyPr/>
          <a:lstStyle/>
          <a:p>
            <a:pPr algn="l" rtl="0"/>
            <a:r>
              <a:rPr lang="sv-fi" b="1" i="0" u="none" baseline="0" dirty="0"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Skador till följd av halkolyckor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F124223C-5F75-3396-BB73-A9C37E6C42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6494" y="1556683"/>
            <a:ext cx="10717306" cy="4667250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l" rtl="0"/>
            <a:r>
              <a:rPr lang="sv-fi" sz="2000" b="0" i="0" u="none" baseline="0" dirty="0">
                <a:latin typeface="Aptos"/>
                <a:ea typeface="Aptos"/>
                <a:cs typeface="Aptos"/>
              </a:rPr>
              <a:t>Halkolyckor orsakar oftast skador på de nedre extremiteterna (38 %) och de övre extremiteterna (25 %).</a:t>
            </a:r>
          </a:p>
          <a:p>
            <a:pPr algn="l" rtl="0"/>
            <a:r>
              <a:rPr lang="sv-fi" sz="2000" b="0" i="0" u="none" baseline="0" dirty="0">
                <a:latin typeface="Aptos"/>
                <a:ea typeface="+mn-lt"/>
                <a:cs typeface="+mn-lt"/>
              </a:rPr>
              <a:t>Typiska skador till följd av halkolyckor är benfrakturer, sträckningar och blåmärken. Skador till följd av halkolyckor som kräver sjukhusvård är vanligen olika frakturer på armar och ben samt hjärnskador. </a:t>
            </a:r>
          </a:p>
          <a:p>
            <a:r>
              <a:rPr lang="sv-SE" sz="2000" dirty="0">
                <a:latin typeface="Aptos" panose="020B0004020202020204" pitchFamily="34" charset="0"/>
              </a:rPr>
              <a:t>Cirka hälften av alla halk- och fallolyckor leder till vård i hemmet, medan resten kräver hälso- och sjukvård. </a:t>
            </a:r>
          </a:p>
          <a:p>
            <a:r>
              <a:rPr lang="sv-fi" sz="2000" b="0" i="0" u="none" baseline="0" dirty="0">
                <a:latin typeface="Aptos"/>
                <a:ea typeface="+mn-lt"/>
                <a:cs typeface="+mn-lt"/>
              </a:rPr>
              <a:t>År 2024 förekom det sammanlagt över 3 500 vårdperioder inom den specialiserade sjukvården på grund av halkolyckor och närmare 18 000 besök inom den specialiserade sjukvården.</a:t>
            </a:r>
          </a:p>
          <a:p>
            <a:r>
              <a:rPr lang="sv-fi" sz="2000" b="0" i="0" u="none" baseline="0" dirty="0">
                <a:latin typeface="Aptos"/>
                <a:ea typeface="+mn-lt"/>
                <a:cs typeface="+mn-lt"/>
              </a:rPr>
              <a:t>H</a:t>
            </a:r>
            <a:r>
              <a:rPr lang="fi-FI" altLang="fi-FI" sz="2000" dirty="0" err="1">
                <a:latin typeface="Aptos" panose="020B0004020202020204" pitchFamily="34" charset="0"/>
              </a:rPr>
              <a:t>alkolyckor</a:t>
            </a:r>
            <a:r>
              <a:rPr lang="fi-FI" altLang="fi-FI" sz="2000" dirty="0">
                <a:latin typeface="Aptos" panose="020B0004020202020204" pitchFamily="34" charset="0"/>
              </a:rPr>
              <a:t> </a:t>
            </a:r>
            <a:r>
              <a:rPr lang="fi-FI" altLang="fi-FI" sz="2000" dirty="0" err="1">
                <a:latin typeface="Aptos" panose="020B0004020202020204" pitchFamily="34" charset="0"/>
              </a:rPr>
              <a:t>kan</a:t>
            </a:r>
            <a:r>
              <a:rPr lang="fi-FI" altLang="fi-FI" sz="2000" dirty="0">
                <a:latin typeface="Aptos" panose="020B0004020202020204" pitchFamily="34" charset="0"/>
              </a:rPr>
              <a:t> </a:t>
            </a:r>
            <a:r>
              <a:rPr lang="fi-FI" altLang="fi-FI" sz="2000" dirty="0" err="1">
                <a:latin typeface="Aptos" panose="020B0004020202020204" pitchFamily="34" charset="0"/>
              </a:rPr>
              <a:t>leda</a:t>
            </a:r>
            <a:r>
              <a:rPr lang="fi-FI" altLang="fi-FI" sz="2000" dirty="0">
                <a:latin typeface="Aptos" panose="020B0004020202020204" pitchFamily="34" charset="0"/>
              </a:rPr>
              <a:t> </a:t>
            </a:r>
            <a:r>
              <a:rPr lang="fi-FI" altLang="fi-FI" sz="2000" dirty="0" err="1">
                <a:latin typeface="Aptos" panose="020B0004020202020204" pitchFamily="34" charset="0"/>
              </a:rPr>
              <a:t>till</a:t>
            </a:r>
            <a:r>
              <a:rPr lang="fi-FI" altLang="fi-FI" sz="2000" dirty="0">
                <a:latin typeface="Aptos" panose="020B0004020202020204" pitchFamily="34" charset="0"/>
              </a:rPr>
              <a:t> </a:t>
            </a:r>
            <a:r>
              <a:rPr lang="fi-FI" altLang="fi-FI" sz="2000" dirty="0" err="1">
                <a:latin typeface="Aptos" panose="020B0004020202020204" pitchFamily="34" charset="0"/>
              </a:rPr>
              <a:t>frakturer</a:t>
            </a:r>
            <a:r>
              <a:rPr lang="fi-FI" altLang="fi-FI" sz="2000" dirty="0">
                <a:latin typeface="Aptos" panose="020B0004020202020204" pitchFamily="34" charset="0"/>
              </a:rPr>
              <a:t> i </a:t>
            </a:r>
            <a:r>
              <a:rPr lang="fi-FI" altLang="fi-FI" sz="2000" dirty="0" err="1">
                <a:latin typeface="Aptos" panose="020B0004020202020204" pitchFamily="34" charset="0"/>
              </a:rPr>
              <a:t>handled</a:t>
            </a:r>
            <a:r>
              <a:rPr lang="fi-FI" altLang="fi-FI" sz="2000" dirty="0">
                <a:latin typeface="Aptos" panose="020B0004020202020204" pitchFamily="34" charset="0"/>
              </a:rPr>
              <a:t> </a:t>
            </a:r>
            <a:r>
              <a:rPr lang="fi-FI" altLang="fi-FI" sz="2000" dirty="0" err="1">
                <a:latin typeface="Aptos" panose="020B0004020202020204" pitchFamily="34" charset="0"/>
              </a:rPr>
              <a:t>eller</a:t>
            </a:r>
            <a:r>
              <a:rPr lang="fi-FI" altLang="fi-FI" sz="2000" dirty="0">
                <a:latin typeface="Aptos" panose="020B0004020202020204" pitchFamily="34" charset="0"/>
              </a:rPr>
              <a:t> </a:t>
            </a:r>
            <a:r>
              <a:rPr lang="fi-FI" altLang="fi-FI" sz="2000" dirty="0" err="1">
                <a:latin typeface="Aptos" panose="020B0004020202020204" pitchFamily="34" charset="0"/>
              </a:rPr>
              <a:t>fotled</a:t>
            </a:r>
            <a:r>
              <a:rPr lang="fi-FI" altLang="fi-FI" sz="2000" dirty="0">
                <a:latin typeface="Aptos" panose="020B0004020202020204" pitchFamily="34" charset="0"/>
              </a:rPr>
              <a:t>, </a:t>
            </a:r>
            <a:r>
              <a:rPr lang="fi-FI" altLang="fi-FI" sz="2000" dirty="0" err="1">
                <a:latin typeface="Aptos" panose="020B0004020202020204" pitchFamily="34" charset="0"/>
              </a:rPr>
              <a:t>ofta</a:t>
            </a:r>
            <a:r>
              <a:rPr lang="fi-FI" altLang="fi-FI" sz="2000" dirty="0">
                <a:latin typeface="Aptos" panose="020B0004020202020204" pitchFamily="34" charset="0"/>
              </a:rPr>
              <a:t> </a:t>
            </a:r>
            <a:r>
              <a:rPr lang="fi-FI" altLang="fi-FI" sz="2000" dirty="0" err="1">
                <a:latin typeface="Aptos" panose="020B0004020202020204" pitchFamily="34" charset="0"/>
              </a:rPr>
              <a:t>på</a:t>
            </a:r>
            <a:r>
              <a:rPr lang="fi-FI" altLang="fi-FI" sz="2000" dirty="0">
                <a:latin typeface="Aptos" panose="020B0004020202020204" pitchFamily="34" charset="0"/>
              </a:rPr>
              <a:t> </a:t>
            </a:r>
            <a:r>
              <a:rPr lang="fi-FI" altLang="fi-FI" sz="2000" dirty="0" err="1">
                <a:latin typeface="Aptos" panose="020B0004020202020204" pitchFamily="34" charset="0"/>
              </a:rPr>
              <a:t>grund</a:t>
            </a:r>
            <a:r>
              <a:rPr lang="fi-FI" altLang="fi-FI" sz="2000" dirty="0">
                <a:latin typeface="Aptos" panose="020B0004020202020204" pitchFamily="34" charset="0"/>
              </a:rPr>
              <a:t> av </a:t>
            </a:r>
            <a:r>
              <a:rPr lang="fi-FI" altLang="fi-FI" sz="2000" dirty="0" err="1">
                <a:latin typeface="Aptos" panose="020B0004020202020204" pitchFamily="34" charset="0"/>
              </a:rPr>
              <a:t>benskörhet</a:t>
            </a:r>
            <a:r>
              <a:rPr lang="fi-FI" altLang="fi-FI" sz="2000" dirty="0">
                <a:latin typeface="Aptos" panose="020B0004020202020204" pitchFamily="34" charset="0"/>
              </a:rPr>
              <a:t>, </a:t>
            </a:r>
            <a:r>
              <a:rPr lang="fi-FI" altLang="fi-FI" sz="2000" dirty="0" err="1">
                <a:latin typeface="Aptos" panose="020B0004020202020204" pitchFamily="34" charset="0"/>
              </a:rPr>
              <a:t>särskilt</a:t>
            </a:r>
            <a:r>
              <a:rPr lang="fi-FI" altLang="fi-FI" sz="2000" dirty="0">
                <a:latin typeface="Aptos" panose="020B0004020202020204" pitchFamily="34" charset="0"/>
              </a:rPr>
              <a:t> </a:t>
            </a:r>
            <a:r>
              <a:rPr lang="fi-FI" altLang="fi-FI" sz="2000" dirty="0" err="1">
                <a:latin typeface="Aptos" panose="020B0004020202020204" pitchFamily="34" charset="0"/>
              </a:rPr>
              <a:t>hos</a:t>
            </a:r>
            <a:r>
              <a:rPr lang="fi-FI" altLang="fi-FI" sz="2000" dirty="0">
                <a:latin typeface="Aptos" panose="020B0004020202020204" pitchFamily="34" charset="0"/>
              </a:rPr>
              <a:t> </a:t>
            </a:r>
            <a:r>
              <a:rPr lang="fi-FI" altLang="fi-FI" sz="2000" dirty="0" err="1">
                <a:latin typeface="Aptos" panose="020B0004020202020204" pitchFamily="34" charset="0"/>
              </a:rPr>
              <a:t>kvinnor</a:t>
            </a:r>
            <a:r>
              <a:rPr lang="fi-FI" altLang="fi-FI" sz="2000" dirty="0">
                <a:latin typeface="Aptos" panose="020B0004020202020204" pitchFamily="34" charset="0"/>
              </a:rPr>
              <a:t> </a:t>
            </a:r>
            <a:r>
              <a:rPr lang="fi-FI" altLang="fi-FI" sz="2000" dirty="0" err="1">
                <a:latin typeface="Aptos" panose="020B0004020202020204" pitchFamily="34" charset="0"/>
              </a:rPr>
              <a:t>över</a:t>
            </a:r>
            <a:r>
              <a:rPr lang="fi-FI" altLang="fi-FI" sz="2000" dirty="0">
                <a:latin typeface="Aptos" panose="020B0004020202020204" pitchFamily="34" charset="0"/>
              </a:rPr>
              <a:t> 50 </a:t>
            </a:r>
            <a:r>
              <a:rPr lang="fi-FI" altLang="fi-FI" sz="2000" dirty="0" err="1">
                <a:latin typeface="Aptos" panose="020B0004020202020204" pitchFamily="34" charset="0"/>
              </a:rPr>
              <a:t>år</a:t>
            </a:r>
            <a:r>
              <a:rPr lang="fi-FI" altLang="fi-FI" sz="2000" dirty="0">
                <a:latin typeface="Aptos" panose="020B0004020202020204" pitchFamily="34" charset="0"/>
              </a:rPr>
              <a:t>. </a:t>
            </a:r>
            <a:r>
              <a:rPr lang="fi-FI" altLang="fi-FI" sz="2000" dirty="0" err="1">
                <a:latin typeface="Aptos" panose="020B0004020202020204" pitchFamily="34" charset="0"/>
              </a:rPr>
              <a:t>Vid</a:t>
            </a:r>
            <a:r>
              <a:rPr lang="fi-FI" altLang="fi-FI" sz="2000" dirty="0">
                <a:latin typeface="Aptos" panose="020B0004020202020204" pitchFamily="34" charset="0"/>
              </a:rPr>
              <a:t> </a:t>
            </a:r>
            <a:r>
              <a:rPr lang="fi-FI" altLang="fi-FI" sz="2000" dirty="0" err="1">
                <a:latin typeface="Aptos" panose="020B0004020202020204" pitchFamily="34" charset="0"/>
              </a:rPr>
              <a:t>fraktur</a:t>
            </a:r>
            <a:r>
              <a:rPr lang="fi-FI" altLang="fi-FI" sz="2000" dirty="0">
                <a:latin typeface="Aptos" panose="020B0004020202020204" pitchFamily="34" charset="0"/>
              </a:rPr>
              <a:t> </a:t>
            </a:r>
            <a:r>
              <a:rPr lang="fi-FI" altLang="fi-FI" sz="2000" dirty="0" err="1">
                <a:latin typeface="Aptos" panose="020B0004020202020204" pitchFamily="34" charset="0"/>
              </a:rPr>
              <a:t>är</a:t>
            </a:r>
            <a:r>
              <a:rPr lang="fi-FI" altLang="fi-FI" sz="2000" dirty="0">
                <a:latin typeface="Aptos" panose="020B0004020202020204" pitchFamily="34" charset="0"/>
              </a:rPr>
              <a:t> </a:t>
            </a:r>
            <a:r>
              <a:rPr lang="fi-FI" altLang="fi-FI" sz="2000" dirty="0" err="1">
                <a:latin typeface="Aptos" panose="020B0004020202020204" pitchFamily="34" charset="0"/>
              </a:rPr>
              <a:t>det</a:t>
            </a:r>
            <a:r>
              <a:rPr lang="fi-FI" altLang="fi-FI" sz="2000" dirty="0">
                <a:latin typeface="Aptos" panose="020B0004020202020204" pitchFamily="34" charset="0"/>
              </a:rPr>
              <a:t> </a:t>
            </a:r>
            <a:r>
              <a:rPr lang="fi-FI" altLang="fi-FI" sz="2000" dirty="0" err="1">
                <a:latin typeface="Aptos" panose="020B0004020202020204" pitchFamily="34" charset="0"/>
              </a:rPr>
              <a:t>viktigt</a:t>
            </a:r>
            <a:r>
              <a:rPr lang="fi-FI" altLang="fi-FI" sz="2000" dirty="0">
                <a:latin typeface="Aptos" panose="020B0004020202020204" pitchFamily="34" charset="0"/>
              </a:rPr>
              <a:t> </a:t>
            </a:r>
            <a:r>
              <a:rPr lang="fi-FI" altLang="fi-FI" sz="2000" dirty="0" err="1">
                <a:latin typeface="Aptos" panose="020B0004020202020204" pitchFamily="34" charset="0"/>
              </a:rPr>
              <a:t>att</a:t>
            </a:r>
            <a:r>
              <a:rPr lang="fi-FI" altLang="fi-FI" sz="2000" dirty="0">
                <a:latin typeface="Aptos" panose="020B0004020202020204" pitchFamily="34" charset="0"/>
              </a:rPr>
              <a:t> </a:t>
            </a:r>
            <a:r>
              <a:rPr lang="fi-FI" altLang="fi-FI" sz="2000" dirty="0" err="1">
                <a:latin typeface="Aptos" panose="020B0004020202020204" pitchFamily="34" charset="0"/>
              </a:rPr>
              <a:t>utreda</a:t>
            </a:r>
            <a:r>
              <a:rPr lang="fi-FI" altLang="fi-FI" sz="2000" dirty="0">
                <a:latin typeface="Aptos" panose="020B0004020202020204" pitchFamily="34" charset="0"/>
              </a:rPr>
              <a:t> </a:t>
            </a:r>
            <a:r>
              <a:rPr lang="fi-FI" altLang="fi-FI" sz="2000" dirty="0" err="1">
                <a:latin typeface="Aptos" panose="020B0004020202020204" pitchFamily="34" charset="0"/>
              </a:rPr>
              <a:t>risken</a:t>
            </a:r>
            <a:r>
              <a:rPr lang="fi-FI" altLang="fi-FI" sz="2000" dirty="0">
                <a:latin typeface="Aptos" panose="020B0004020202020204" pitchFamily="34" charset="0"/>
              </a:rPr>
              <a:t> för </a:t>
            </a:r>
            <a:r>
              <a:rPr lang="fi-FI" altLang="fi-FI" sz="2000" dirty="0" err="1">
                <a:latin typeface="Aptos" panose="020B0004020202020204" pitchFamily="34" charset="0"/>
              </a:rPr>
              <a:t>osteoporos</a:t>
            </a:r>
            <a:r>
              <a:rPr lang="fi-FI" altLang="fi-FI" sz="2000" dirty="0">
                <a:latin typeface="Aptos" panose="020B0004020202020204" pitchFamily="34" charset="0"/>
              </a:rPr>
              <a:t>.</a:t>
            </a:r>
          </a:p>
          <a:p>
            <a:r>
              <a:rPr lang="fi-FI" altLang="fi-FI" sz="2000" dirty="0" err="1">
                <a:latin typeface="Aptos" panose="020B0004020202020204" pitchFamily="34" charset="0"/>
              </a:rPr>
              <a:t>Upp</a:t>
            </a:r>
            <a:r>
              <a:rPr lang="fi-FI" altLang="fi-FI" sz="2000" dirty="0">
                <a:latin typeface="Aptos" panose="020B0004020202020204" pitchFamily="34" charset="0"/>
              </a:rPr>
              <a:t> </a:t>
            </a:r>
            <a:r>
              <a:rPr lang="fi-FI" altLang="fi-FI" sz="2000" dirty="0" err="1">
                <a:latin typeface="Aptos" panose="020B0004020202020204" pitchFamily="34" charset="0"/>
              </a:rPr>
              <a:t>till</a:t>
            </a:r>
            <a:r>
              <a:rPr lang="fi-FI" altLang="fi-FI" sz="2000" dirty="0">
                <a:latin typeface="Aptos" panose="020B0004020202020204" pitchFamily="34" charset="0"/>
              </a:rPr>
              <a:t> 60 % av </a:t>
            </a:r>
            <a:r>
              <a:rPr lang="fi-FI" altLang="fi-FI" sz="2000" dirty="0" err="1">
                <a:latin typeface="Aptos" panose="020B0004020202020204" pitchFamily="34" charset="0"/>
              </a:rPr>
              <a:t>hjärnskador</a:t>
            </a:r>
            <a:r>
              <a:rPr lang="fi-FI" altLang="fi-FI" sz="2000" dirty="0">
                <a:latin typeface="Aptos" panose="020B0004020202020204" pitchFamily="34" charset="0"/>
              </a:rPr>
              <a:t> </a:t>
            </a:r>
            <a:r>
              <a:rPr lang="fi-FI" altLang="fi-FI" sz="2000" dirty="0" err="1">
                <a:latin typeface="Aptos" panose="020B0004020202020204" pitchFamily="34" charset="0"/>
              </a:rPr>
              <a:t>orsakas</a:t>
            </a:r>
            <a:r>
              <a:rPr lang="fi-FI" altLang="fi-FI" sz="2000" dirty="0">
                <a:latin typeface="Aptos" panose="020B0004020202020204" pitchFamily="34" charset="0"/>
              </a:rPr>
              <a:t> av </a:t>
            </a:r>
            <a:r>
              <a:rPr lang="fi-FI" altLang="fi-FI" sz="2000" dirty="0" err="1">
                <a:latin typeface="Aptos" panose="020B0004020202020204" pitchFamily="34" charset="0"/>
              </a:rPr>
              <a:t>fall</a:t>
            </a:r>
            <a:r>
              <a:rPr lang="fi-FI" altLang="fi-FI" sz="2000" dirty="0">
                <a:latin typeface="Aptos" panose="020B0004020202020204" pitchFamily="34" charset="0"/>
              </a:rPr>
              <a:t>. </a:t>
            </a:r>
            <a:r>
              <a:rPr lang="fi-FI" altLang="fi-FI" sz="2000" dirty="0" err="1">
                <a:latin typeface="Aptos" panose="020B0004020202020204" pitchFamily="34" charset="0"/>
              </a:rPr>
              <a:t>Cirka</a:t>
            </a:r>
            <a:r>
              <a:rPr lang="fi-FI" altLang="fi-FI" sz="2000" dirty="0">
                <a:latin typeface="Aptos" panose="020B0004020202020204" pitchFamily="34" charset="0"/>
              </a:rPr>
              <a:t> 100 000 </a:t>
            </a:r>
            <a:r>
              <a:rPr lang="fi-FI" altLang="fi-FI" sz="2000" dirty="0" err="1">
                <a:latin typeface="Aptos" panose="020B0004020202020204" pitchFamily="34" charset="0"/>
              </a:rPr>
              <a:t>finländare</a:t>
            </a:r>
            <a:r>
              <a:rPr lang="fi-FI" altLang="fi-FI" sz="2000" dirty="0">
                <a:latin typeface="Aptos" panose="020B0004020202020204" pitchFamily="34" charset="0"/>
              </a:rPr>
              <a:t> </a:t>
            </a:r>
            <a:r>
              <a:rPr lang="fi-FI" altLang="fi-FI" sz="2000" dirty="0" err="1">
                <a:latin typeface="Aptos" panose="020B0004020202020204" pitchFamily="34" charset="0"/>
              </a:rPr>
              <a:t>lever</a:t>
            </a:r>
            <a:r>
              <a:rPr lang="fi-FI" altLang="fi-FI" sz="2000" dirty="0">
                <a:latin typeface="Aptos" panose="020B0004020202020204" pitchFamily="34" charset="0"/>
              </a:rPr>
              <a:t> </a:t>
            </a:r>
            <a:r>
              <a:rPr lang="fi-FI" altLang="fi-FI" sz="2000" dirty="0" err="1">
                <a:latin typeface="Aptos" panose="020B0004020202020204" pitchFamily="34" charset="0"/>
              </a:rPr>
              <a:t>med</a:t>
            </a:r>
            <a:r>
              <a:rPr lang="fi-FI" altLang="fi-FI" sz="2000" dirty="0">
                <a:latin typeface="Aptos" panose="020B0004020202020204" pitchFamily="34" charset="0"/>
              </a:rPr>
              <a:t> </a:t>
            </a:r>
            <a:r>
              <a:rPr lang="fi-FI" altLang="fi-FI" sz="2000" dirty="0" err="1">
                <a:latin typeface="Aptos" panose="020B0004020202020204" pitchFamily="34" charset="0"/>
              </a:rPr>
              <a:t>långvariga</a:t>
            </a:r>
            <a:r>
              <a:rPr lang="fi-FI" altLang="fi-FI" sz="2000" dirty="0">
                <a:latin typeface="Aptos" panose="020B0004020202020204" pitchFamily="34" charset="0"/>
              </a:rPr>
              <a:t> </a:t>
            </a:r>
            <a:r>
              <a:rPr lang="fi-FI" altLang="fi-FI" sz="2000" dirty="0" err="1">
                <a:latin typeface="Aptos" panose="020B0004020202020204" pitchFamily="34" charset="0"/>
              </a:rPr>
              <a:t>eller</a:t>
            </a:r>
            <a:r>
              <a:rPr lang="fi-FI" altLang="fi-FI" sz="2000" dirty="0">
                <a:latin typeface="Aptos" panose="020B0004020202020204" pitchFamily="34" charset="0"/>
              </a:rPr>
              <a:t> </a:t>
            </a:r>
            <a:r>
              <a:rPr lang="fi-FI" altLang="fi-FI" sz="2000" dirty="0" err="1">
                <a:latin typeface="Aptos" panose="020B0004020202020204" pitchFamily="34" charset="0"/>
              </a:rPr>
              <a:t>permanenta</a:t>
            </a:r>
            <a:r>
              <a:rPr lang="fi-FI" altLang="fi-FI" sz="2000" dirty="0">
                <a:latin typeface="Aptos" panose="020B0004020202020204" pitchFamily="34" charset="0"/>
              </a:rPr>
              <a:t> </a:t>
            </a:r>
            <a:r>
              <a:rPr lang="fi-FI" altLang="fi-FI" sz="2000" dirty="0" err="1">
                <a:latin typeface="Aptos" panose="020B0004020202020204" pitchFamily="34" charset="0"/>
              </a:rPr>
              <a:t>symtom</a:t>
            </a:r>
            <a:r>
              <a:rPr lang="fi-FI" altLang="fi-FI" sz="2000" dirty="0">
                <a:latin typeface="Aptos" panose="020B0004020202020204" pitchFamily="34" charset="0"/>
              </a:rPr>
              <a:t>, </a:t>
            </a:r>
            <a:r>
              <a:rPr lang="fi-FI" altLang="fi-FI" sz="2000" dirty="0" err="1">
                <a:latin typeface="Aptos" panose="020B0004020202020204" pitchFamily="34" charset="0"/>
              </a:rPr>
              <a:t>såsom</a:t>
            </a:r>
            <a:r>
              <a:rPr lang="fi-FI" altLang="fi-FI" sz="2000" dirty="0">
                <a:latin typeface="Aptos" panose="020B0004020202020204" pitchFamily="34" charset="0"/>
              </a:rPr>
              <a:t> </a:t>
            </a:r>
            <a:r>
              <a:rPr lang="fi-FI" altLang="fi-FI" sz="2000" dirty="0" err="1">
                <a:latin typeface="Aptos" panose="020B0004020202020204" pitchFamily="34" charset="0"/>
              </a:rPr>
              <a:t>svår</a:t>
            </a:r>
            <a:r>
              <a:rPr lang="fi-FI" altLang="fi-FI" sz="2000" dirty="0">
                <a:latin typeface="Aptos" panose="020B0004020202020204" pitchFamily="34" charset="0"/>
              </a:rPr>
              <a:t> </a:t>
            </a:r>
            <a:r>
              <a:rPr lang="fi-FI" altLang="fi-FI" sz="2000" dirty="0" err="1">
                <a:latin typeface="Aptos" panose="020B0004020202020204" pitchFamily="34" charset="0"/>
              </a:rPr>
              <a:t>trötthet</a:t>
            </a:r>
            <a:r>
              <a:rPr lang="fi-FI" altLang="fi-FI" sz="2000" dirty="0">
                <a:latin typeface="Aptos" panose="020B0004020202020204" pitchFamily="34" charset="0"/>
              </a:rPr>
              <a:t> </a:t>
            </a:r>
            <a:r>
              <a:rPr lang="fi-FI" altLang="fi-FI" sz="2000" dirty="0" err="1">
                <a:latin typeface="Aptos" panose="020B0004020202020204" pitchFamily="34" charset="0"/>
              </a:rPr>
              <a:t>och</a:t>
            </a:r>
            <a:r>
              <a:rPr lang="fi-FI" altLang="fi-FI" sz="2000" dirty="0">
                <a:latin typeface="Aptos" panose="020B0004020202020204" pitchFamily="34" charset="0"/>
              </a:rPr>
              <a:t> </a:t>
            </a:r>
            <a:r>
              <a:rPr lang="fi-FI" altLang="fi-FI" sz="2000" dirty="0" err="1">
                <a:latin typeface="Aptos" panose="020B0004020202020204" pitchFamily="34" charset="0"/>
              </a:rPr>
              <a:t>minnesstörningar</a:t>
            </a:r>
            <a:r>
              <a:rPr lang="fi-FI" altLang="fi-FI" sz="2000" dirty="0">
                <a:latin typeface="Arial" panose="020B0604020202020204" pitchFamily="34" charset="0"/>
              </a:rPr>
              <a:t>.</a:t>
            </a:r>
          </a:p>
          <a:p>
            <a:pPr algn="l" rtl="0"/>
            <a:endParaRPr lang="sv-fi" sz="2000" b="0" i="0" u="none" baseline="0" dirty="0">
              <a:latin typeface="Aptos"/>
              <a:ea typeface="+mn-lt"/>
              <a:cs typeface="+mn-lt"/>
            </a:endParaRPr>
          </a:p>
          <a:p>
            <a:pPr algn="l" rtl="0"/>
            <a:endParaRPr lang="sv-fi" sz="2000" b="0" i="0" u="none" baseline="0" dirty="0">
              <a:latin typeface="Aptos"/>
              <a:ea typeface="+mn-lt"/>
              <a:cs typeface="+mn-lt"/>
            </a:endParaRPr>
          </a:p>
          <a:p>
            <a:endParaRPr lang="sv-fi" sz="2000" dirty="0">
              <a:ea typeface="Calibri"/>
              <a:cs typeface="Calibri"/>
            </a:endParaRPr>
          </a:p>
          <a:p>
            <a:endParaRPr lang="sv-fi" sz="2000" dirty="0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714349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70A808-D7CA-E5DA-511C-0661E0658A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000507"/>
            <a:ext cx="10515600" cy="2856985"/>
          </a:xfrm>
        </p:spPr>
        <p:txBody>
          <a:bodyPr>
            <a:noAutofit/>
          </a:bodyPr>
          <a:lstStyle/>
          <a:p>
            <a:pPr algn="ctr" rtl="0"/>
            <a:r>
              <a:rPr lang="sv-fi" sz="3600" b="1" i="0" u="none" baseline="0" dirty="0">
                <a:latin typeface="Aptos Black" panose="020B0004020202020204" pitchFamily="34" charset="0"/>
                <a:ea typeface="Calibri Light"/>
                <a:cs typeface="Calibri Light"/>
              </a:rPr>
              <a:t>Diskutera:</a:t>
            </a:r>
            <a:r>
              <a:rPr lang="sv-fi" sz="4800" b="1" i="0" u="none" baseline="0" dirty="0">
                <a:latin typeface="Aptos Black" panose="020B0004020202020204" pitchFamily="34" charset="0"/>
                <a:ea typeface="Calibri Light"/>
                <a:cs typeface="Calibri Light"/>
              </a:rPr>
              <a:t> </a:t>
            </a:r>
            <a:br>
              <a:rPr lang="sv-fi" sz="4800" b="1" dirty="0">
                <a:latin typeface="Aptos Black" panose="020B0004020202020204" pitchFamily="34" charset="0"/>
                <a:ea typeface="Calibri Light"/>
                <a:cs typeface="Calibri Light"/>
              </a:rPr>
            </a:br>
            <a:r>
              <a:rPr lang="sv-fi" sz="5000" b="1" i="0" u="none" baseline="0" dirty="0">
                <a:solidFill>
                  <a:srgbClr val="335CC0"/>
                </a:solidFill>
                <a:latin typeface="Aptos Black" panose="020B0004020202020204" pitchFamily="34" charset="0"/>
                <a:ea typeface="Calibri Light"/>
                <a:cs typeface="Calibri Light"/>
              </a:rPr>
              <a:t>Var och hur kan man halka?</a:t>
            </a:r>
            <a:endParaRPr lang="sv-fi" sz="5000" b="1" dirty="0">
              <a:solidFill>
                <a:srgbClr val="335CC0"/>
              </a:solidFill>
              <a:latin typeface="Aptos Black" panose="020B0004020202020204" pitchFamily="34" charset="0"/>
              <a:ea typeface="Calibri Ligh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32576790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2395FF98-7115-EF4E-9C2C-024004E6B7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sv-fi" b="1" i="0" u="none" baseline="0">
                <a:latin typeface="Aptos" panose="020B0004020202020204" pitchFamily="34" charset="0"/>
                <a:ea typeface="Calibri Light"/>
                <a:cs typeface="Calibri Light"/>
              </a:rPr>
              <a:t>Så att halkan inte överraskar</a:t>
            </a:r>
            <a:endParaRPr lang="sv-fi" b="1" dirty="0">
              <a:latin typeface="Aptos" panose="020B0004020202020204" pitchFamily="34" charset="0"/>
            </a:endParaRP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F4B9DF69-4B83-7EF3-463C-25DA3DCC72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68180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l" rtl="0">
              <a:buNone/>
            </a:pPr>
            <a:r>
              <a:rPr lang="sv-fi" sz="2400" b="1" i="0" u="none" baseline="0" dirty="0">
                <a:latin typeface="Aptos" panose="020B0004020202020204" pitchFamily="34" charset="0"/>
                <a:ea typeface="+mn-lt"/>
                <a:cs typeface="+mn-lt"/>
              </a:rPr>
              <a:t>Ett mycket halt väglag förekommer då:</a:t>
            </a:r>
            <a:endParaRPr lang="sv-fi" sz="2400" b="1" dirty="0">
              <a:latin typeface="Aptos" panose="020B0004020202020204" pitchFamily="34" charset="0"/>
              <a:ea typeface="Calibri" panose="020F0502020204030204"/>
              <a:cs typeface="Calibri" panose="020F0502020204030204"/>
            </a:endParaRPr>
          </a:p>
          <a:p>
            <a:pPr algn="l" rtl="0"/>
            <a:r>
              <a:rPr lang="sv-fi" sz="2400" b="0" i="0" u="none" baseline="0" dirty="0">
                <a:latin typeface="Aptos" panose="020B0004020202020204" pitchFamily="34" charset="0"/>
                <a:ea typeface="+mn-lt"/>
                <a:cs typeface="+mn-lt"/>
              </a:rPr>
              <a:t>snö faller på isen</a:t>
            </a:r>
            <a:endParaRPr lang="sv-fi" sz="2400" dirty="0">
              <a:latin typeface="Aptos" panose="020B0004020202020204" pitchFamily="34" charset="0"/>
            </a:endParaRPr>
          </a:p>
          <a:p>
            <a:pPr algn="l" rtl="0"/>
            <a:r>
              <a:rPr lang="sv-fi" sz="2400" b="0" i="0" u="none" baseline="0" dirty="0">
                <a:latin typeface="Aptos" panose="020B0004020202020204" pitchFamily="34" charset="0"/>
                <a:ea typeface="+mn-lt"/>
                <a:cs typeface="+mn-lt"/>
              </a:rPr>
              <a:t>vatten regnar på isen eller ett </a:t>
            </a:r>
            <a:r>
              <a:rPr lang="sv-fi" sz="2400" b="0" i="0" u="none" baseline="0" dirty="0" err="1">
                <a:latin typeface="Aptos" panose="020B0004020202020204" pitchFamily="34" charset="0"/>
                <a:ea typeface="+mn-lt"/>
                <a:cs typeface="+mn-lt"/>
              </a:rPr>
              <a:t>vattenlager</a:t>
            </a:r>
            <a:r>
              <a:rPr lang="sv-fi" sz="2400" b="0" i="0" u="none" baseline="0" dirty="0">
                <a:latin typeface="Aptos" panose="020B0004020202020204" pitchFamily="34" charset="0"/>
                <a:ea typeface="+mn-lt"/>
                <a:cs typeface="+mn-lt"/>
              </a:rPr>
              <a:t> smälter på isen</a:t>
            </a:r>
            <a:endParaRPr lang="sv-fi" sz="2400" dirty="0">
              <a:latin typeface="Aptos" panose="020B0004020202020204" pitchFamily="34" charset="0"/>
            </a:endParaRPr>
          </a:p>
          <a:p>
            <a:pPr algn="l" rtl="0"/>
            <a:r>
              <a:rPr lang="sv-fi" sz="2400" b="0" i="0" u="none" baseline="0" dirty="0">
                <a:latin typeface="Aptos" panose="020B0004020202020204" pitchFamily="34" charset="0"/>
                <a:ea typeface="+mn-lt"/>
                <a:cs typeface="+mn-lt"/>
              </a:rPr>
              <a:t>snön har blivit hal efter rikligt snöfall då temperaturen har legat på noll, eller aningen på köldsidan</a:t>
            </a:r>
            <a:endParaRPr lang="sv-fi" sz="2400" dirty="0">
              <a:latin typeface="Aptos" panose="020B0004020202020204" pitchFamily="34" charset="0"/>
            </a:endParaRPr>
          </a:p>
          <a:p>
            <a:pPr algn="l" rtl="0"/>
            <a:r>
              <a:rPr lang="sv-fi" sz="2400" b="0" i="0" u="none" baseline="0" dirty="0">
                <a:latin typeface="Aptos" panose="020B0004020202020204" pitchFamily="34" charset="0"/>
                <a:ea typeface="+mn-lt"/>
                <a:cs typeface="+mn-lt"/>
              </a:rPr>
              <a:t>slasket har frusit halt och ojämnt.</a:t>
            </a:r>
            <a:endParaRPr lang="sv-fi" sz="2400" dirty="0">
              <a:latin typeface="Aptos" panose="020B0004020202020204" pitchFamily="34" charset="0"/>
            </a:endParaRPr>
          </a:p>
          <a:p>
            <a:pPr marL="0" indent="0" algn="l" rtl="0">
              <a:buNone/>
            </a:pPr>
            <a:endParaRPr lang="sv-fi" sz="2400" b="1" i="0" u="none" baseline="0" dirty="0">
              <a:latin typeface="Aptos" panose="020B0004020202020204" pitchFamily="34" charset="0"/>
              <a:ea typeface="Calibri"/>
              <a:cs typeface="Calibri"/>
            </a:endParaRPr>
          </a:p>
          <a:p>
            <a:pPr marL="0" indent="0" algn="l" rtl="0">
              <a:buNone/>
            </a:pPr>
            <a:r>
              <a:rPr lang="sv-fi" sz="2400" b="1" i="0" u="none" baseline="0" dirty="0">
                <a:latin typeface="Aptos" panose="020B0004020202020204" pitchFamily="34" charset="0"/>
                <a:ea typeface="Calibri"/>
                <a:cs typeface="Calibri"/>
              </a:rPr>
              <a:t>Kontrollera fotgängarvädret: </a:t>
            </a:r>
            <a:r>
              <a:rPr lang="sv-fi" sz="2400" b="0" i="0" u="none" baseline="0" dirty="0">
                <a:latin typeface="Aptos" panose="020B0004020202020204" pitchFamily="34" charset="0"/>
                <a:ea typeface="+mn-lt"/>
                <a:cs typeface="+mn-lt"/>
                <a:hlinkClick r:id="rId2"/>
              </a:rPr>
              <a:t>https://sv.ilmatieteenlaitos.fi/varningar</a:t>
            </a:r>
            <a:endParaRPr lang="sv-fi" sz="2400" dirty="0">
              <a:latin typeface="Aptos" panose="020B0004020202020204" pitchFamily="34" charset="0"/>
              <a:ea typeface="Calibri"/>
              <a:cs typeface="Calibri"/>
            </a:endParaRPr>
          </a:p>
          <a:p>
            <a:pPr marL="0" indent="0" algn="l" rtl="0">
              <a:buNone/>
            </a:pPr>
            <a:endParaRPr lang="sv-fi" sz="1900" dirty="0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898100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89CC94-5DCB-0639-3EC8-4C40FD9F1E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196C21-7D4B-DCFB-5D12-AE85320C13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000507"/>
            <a:ext cx="10358718" cy="3019728"/>
          </a:xfrm>
        </p:spPr>
        <p:txBody>
          <a:bodyPr>
            <a:noAutofit/>
          </a:bodyPr>
          <a:lstStyle/>
          <a:p>
            <a:pPr algn="ctr"/>
            <a:r>
              <a:rPr lang="sv-fi" sz="3600" b="1" i="0" u="none" baseline="0" dirty="0">
                <a:latin typeface="Aptos Black" panose="020B0004020202020204" pitchFamily="34" charset="0"/>
                <a:ea typeface="Calibri Light"/>
                <a:cs typeface="Calibri Light"/>
              </a:rPr>
              <a:t>Diskutera:</a:t>
            </a:r>
            <a:r>
              <a:rPr lang="sv-fi" sz="4800" b="1" i="0" u="none" baseline="0" dirty="0">
                <a:latin typeface="Aptos Black" panose="020B0004020202020204" pitchFamily="34" charset="0"/>
                <a:ea typeface="Calibri Light"/>
                <a:cs typeface="Calibri Light"/>
              </a:rPr>
              <a:t> </a:t>
            </a:r>
            <a:br>
              <a:rPr lang="sv-fi" sz="4800" b="1" dirty="0">
                <a:latin typeface="Aptos Black" panose="020B0004020202020204" pitchFamily="34" charset="0"/>
                <a:ea typeface="Calibri Light"/>
                <a:cs typeface="Calibri Light"/>
              </a:rPr>
            </a:br>
            <a:r>
              <a:rPr lang="fi-FI" sz="5000" b="1" dirty="0" err="1">
                <a:solidFill>
                  <a:srgbClr val="335CC0"/>
                </a:solidFill>
                <a:latin typeface="Aptos Black" panose="020B0004020202020204" pitchFamily="34" charset="0"/>
              </a:rPr>
              <a:t>Hur</a:t>
            </a:r>
            <a:r>
              <a:rPr lang="fi-FI" sz="5000" b="1" dirty="0">
                <a:solidFill>
                  <a:srgbClr val="335CC0"/>
                </a:solidFill>
                <a:latin typeface="Aptos Black" panose="020B0004020202020204" pitchFamily="34" charset="0"/>
              </a:rPr>
              <a:t> </a:t>
            </a:r>
            <a:r>
              <a:rPr lang="fi-FI" sz="5000" b="1" dirty="0" err="1">
                <a:solidFill>
                  <a:srgbClr val="335CC0"/>
                </a:solidFill>
                <a:latin typeface="Aptos Black" panose="020B0004020202020204" pitchFamily="34" charset="0"/>
              </a:rPr>
              <a:t>kan</a:t>
            </a:r>
            <a:r>
              <a:rPr lang="fi-FI" sz="5000" b="1" dirty="0">
                <a:solidFill>
                  <a:srgbClr val="335CC0"/>
                </a:solidFill>
                <a:latin typeface="Aptos Black" panose="020B0004020202020204" pitchFamily="34" charset="0"/>
              </a:rPr>
              <a:t> </a:t>
            </a:r>
            <a:r>
              <a:rPr lang="fi-FI" sz="5000" b="1" dirty="0" err="1">
                <a:solidFill>
                  <a:srgbClr val="335CC0"/>
                </a:solidFill>
                <a:latin typeface="Aptos Black" panose="020B0004020202020204" pitchFamily="34" charset="0"/>
              </a:rPr>
              <a:t>man</a:t>
            </a:r>
            <a:r>
              <a:rPr lang="fi-FI" sz="5000" b="1" dirty="0">
                <a:solidFill>
                  <a:srgbClr val="335CC0"/>
                </a:solidFill>
                <a:latin typeface="Aptos Black" panose="020B0004020202020204" pitchFamily="34" charset="0"/>
              </a:rPr>
              <a:t> </a:t>
            </a:r>
            <a:r>
              <a:rPr lang="fi-FI" sz="5000" b="1" dirty="0" err="1">
                <a:solidFill>
                  <a:srgbClr val="335CC0"/>
                </a:solidFill>
                <a:latin typeface="Aptos Black" panose="020B0004020202020204" pitchFamily="34" charset="0"/>
              </a:rPr>
              <a:t>förebygga</a:t>
            </a:r>
            <a:r>
              <a:rPr lang="fi-FI" sz="5000" b="1" dirty="0">
                <a:solidFill>
                  <a:srgbClr val="335CC0"/>
                </a:solidFill>
                <a:latin typeface="Aptos Black" panose="020B0004020202020204" pitchFamily="34" charset="0"/>
              </a:rPr>
              <a:t> </a:t>
            </a:r>
            <a:r>
              <a:rPr lang="fi-FI" sz="5000" b="1" dirty="0" err="1">
                <a:solidFill>
                  <a:srgbClr val="335CC0"/>
                </a:solidFill>
                <a:latin typeface="Aptos Black" panose="020B0004020202020204" pitchFamily="34" charset="0"/>
              </a:rPr>
              <a:t>halkolyckor</a:t>
            </a:r>
            <a:r>
              <a:rPr lang="fi-FI" sz="5000" b="1" dirty="0">
                <a:solidFill>
                  <a:srgbClr val="335CC0"/>
                </a:solidFill>
                <a:latin typeface="Aptos Black" panose="020B0004020202020204" pitchFamily="34" charset="0"/>
              </a:rPr>
              <a:t> i </a:t>
            </a:r>
            <a:r>
              <a:rPr lang="fi-FI" sz="5000" b="1" dirty="0" err="1">
                <a:solidFill>
                  <a:srgbClr val="335CC0"/>
                </a:solidFill>
                <a:latin typeface="Aptos Black" panose="020B0004020202020204" pitchFamily="34" charset="0"/>
              </a:rPr>
              <a:t>sin</a:t>
            </a:r>
            <a:r>
              <a:rPr lang="fi-FI" sz="5000" b="1" dirty="0">
                <a:solidFill>
                  <a:srgbClr val="335CC0"/>
                </a:solidFill>
                <a:latin typeface="Aptos Black" panose="020B0004020202020204" pitchFamily="34" charset="0"/>
              </a:rPr>
              <a:t> </a:t>
            </a:r>
            <a:r>
              <a:rPr lang="fi-FI" sz="5000" b="1" dirty="0" err="1">
                <a:solidFill>
                  <a:srgbClr val="335CC0"/>
                </a:solidFill>
                <a:latin typeface="Aptos Black" panose="020B0004020202020204" pitchFamily="34" charset="0"/>
              </a:rPr>
              <a:t>vardag</a:t>
            </a:r>
            <a:r>
              <a:rPr lang="fi-FI" sz="5000" b="1" dirty="0">
                <a:solidFill>
                  <a:srgbClr val="335CC0"/>
                </a:solidFill>
                <a:latin typeface="Aptos Black" panose="020B0004020202020204" pitchFamily="34" charset="0"/>
              </a:rPr>
              <a:t>? </a:t>
            </a:r>
            <a:br>
              <a:rPr lang="fi-FI" dirty="0"/>
            </a:br>
            <a:br>
              <a:rPr lang="sv-fi" sz="5000" b="1" i="0" u="none" baseline="0" dirty="0">
                <a:solidFill>
                  <a:srgbClr val="335CC0"/>
                </a:solidFill>
                <a:latin typeface="Aptos Black" panose="020B0004020202020204" pitchFamily="34" charset="0"/>
                <a:ea typeface="Calibri Light"/>
                <a:cs typeface="Calibri Light"/>
              </a:rPr>
            </a:br>
            <a:endParaRPr lang="sv-fi" sz="5000" b="1" dirty="0">
              <a:solidFill>
                <a:srgbClr val="335CC0"/>
              </a:solidFill>
              <a:latin typeface="Aptos Black" panose="020B0004020202020204" pitchFamily="34" charset="0"/>
              <a:ea typeface="Calibri Ligh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36406637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BC7C7DB4-F8F7-5305-2755-5EA41AB1BBA2}"/>
              </a:ext>
            </a:extLst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4975" y="2034648"/>
            <a:ext cx="5180044" cy="4090210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1033" name="Text Placeholder 3">
            <a:extLst>
              <a:ext uri="{FF2B5EF4-FFF2-40B4-BE49-F238E27FC236}">
                <a16:creationId xmlns:a16="http://schemas.microsoft.com/office/drawing/2014/main" id="{0E1045E0-B283-6DB2-7C02-4BE5E86DEB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68574" y="1650638"/>
            <a:ext cx="5544338" cy="4858229"/>
          </a:xfrm>
        </p:spPr>
        <p:txBody>
          <a:bodyPr vert="horz" lIns="91440" tIns="45720" rIns="91440" bIns="45720" rtlCol="0" anchor="t">
            <a:noAutofit/>
          </a:bodyPr>
          <a:lstStyle/>
          <a:p>
            <a:pPr lvl="0" algn="l" rtl="0"/>
            <a:r>
              <a:rPr lang="sv-fi" b="1" i="0" u="none" baseline="0" dirty="0">
                <a:solidFill>
                  <a:srgbClr val="335CC0"/>
                </a:solidFill>
                <a:latin typeface="Aptos Black" panose="020B0004020202020204" pitchFamily="34" charset="0"/>
                <a:ea typeface="Aptos Black" panose="020B0004020202020204" pitchFamily="34" charset="0"/>
                <a:cs typeface="Aptos Black" panose="020B0004020202020204" pitchFamily="34" charset="0"/>
              </a:rPr>
              <a:t>Koncentrera dig på hur du går. </a:t>
            </a:r>
            <a:br>
              <a:rPr lang="sv-fi" b="1" dirty="0">
                <a:solidFill>
                  <a:srgbClr val="335CC0"/>
                </a:solidFill>
                <a:latin typeface="Aptos ExtraBold" panose="020B0004020202020204" pitchFamily="34" charset="0"/>
              </a:rPr>
            </a:br>
            <a:r>
              <a:rPr lang="sv-fi" sz="1400" b="0" i="0" u="none" baseline="0" dirty="0">
                <a:latin typeface="Aptos"/>
                <a:ea typeface="Aptos"/>
                <a:cs typeface="Aptos"/>
              </a:rPr>
              <a:t>Håll blicken riktad framåt och undvik att använda telefonen när du går. </a:t>
            </a:r>
            <a:br>
              <a:rPr lang="sv-fi" sz="1400" dirty="0">
                <a:latin typeface="Aptos"/>
              </a:rPr>
            </a:br>
            <a:r>
              <a:rPr lang="sv-fi" sz="1400" b="0" i="0" u="none" baseline="0" dirty="0">
                <a:latin typeface="Aptos"/>
                <a:ea typeface="Aptos"/>
                <a:cs typeface="Aptos"/>
              </a:rPr>
              <a:t>Det hjälper dig att upptäcka hala ställen i tid.</a:t>
            </a:r>
          </a:p>
          <a:p>
            <a:pPr lvl="0" algn="l" rtl="0"/>
            <a:r>
              <a:rPr lang="sv-fi" b="1" i="0" u="none" baseline="0" dirty="0">
                <a:solidFill>
                  <a:srgbClr val="335CC0"/>
                </a:solidFill>
                <a:latin typeface="Aptos Black" panose="020B0004020202020204" pitchFamily="34" charset="0"/>
                <a:ea typeface="Aptos Black" panose="020B0004020202020204" pitchFamily="34" charset="0"/>
                <a:cs typeface="Aptos Black" panose="020B0004020202020204" pitchFamily="34" charset="0"/>
              </a:rPr>
              <a:t>Välj skor efter föret. </a:t>
            </a:r>
            <a:br>
              <a:rPr lang="sv-fi" b="1" dirty="0">
                <a:solidFill>
                  <a:srgbClr val="335CC0"/>
                </a:solidFill>
                <a:latin typeface="Aptos ExtraBold" panose="020B0004020202020204" pitchFamily="34" charset="0"/>
              </a:rPr>
            </a:br>
            <a:r>
              <a:rPr lang="sv-fi" sz="1400" b="0" i="0" u="none" baseline="0" dirty="0">
                <a:latin typeface="Aptos"/>
                <a:ea typeface="Aptos"/>
                <a:cs typeface="Aptos"/>
              </a:rPr>
              <a:t>Investera i vinterskor med bra grepp och en strukturerad sula. </a:t>
            </a:r>
          </a:p>
          <a:p>
            <a:pPr lvl="0" algn="l" rtl="0"/>
            <a:r>
              <a:rPr lang="sv-fi" b="1" i="0" u="none" baseline="0" dirty="0">
                <a:solidFill>
                  <a:srgbClr val="335CC0"/>
                </a:solidFill>
                <a:latin typeface="Aptos Black" panose="020B0004020202020204" pitchFamily="34" charset="0"/>
                <a:ea typeface="Aptos Black" panose="020B0004020202020204" pitchFamily="34" charset="0"/>
                <a:cs typeface="Aptos Black" panose="020B0004020202020204" pitchFamily="34" charset="0"/>
              </a:rPr>
              <a:t>Använd halkskydd. </a:t>
            </a:r>
            <a:br>
              <a:rPr lang="sv-fi" b="1" dirty="0">
                <a:solidFill>
                  <a:srgbClr val="335CC0"/>
                </a:solidFill>
                <a:latin typeface="Aptos ExtraBold" panose="020B0004020202020204" pitchFamily="34" charset="0"/>
              </a:rPr>
            </a:br>
            <a:r>
              <a:rPr lang="sv-fi" sz="1400" b="0" i="0" u="none" baseline="0" dirty="0">
                <a:latin typeface="Aptos"/>
                <a:ea typeface="Aptos"/>
                <a:cs typeface="Aptos"/>
              </a:rPr>
              <a:t>Skaffa avtagbara halkskydd eller dubbskor för mycket</a:t>
            </a:r>
            <a:br>
              <a:rPr lang="sv-fi" sz="1400" dirty="0">
                <a:latin typeface="Aptos"/>
              </a:rPr>
            </a:br>
            <a:r>
              <a:rPr lang="sv-fi" sz="1400" b="0" i="0" u="none" baseline="0" dirty="0">
                <a:latin typeface="Aptos"/>
                <a:ea typeface="Aptos"/>
                <a:cs typeface="Aptos"/>
              </a:rPr>
              <a:t> hala förhållanden.</a:t>
            </a:r>
          </a:p>
          <a:p>
            <a:pPr lvl="0" algn="l" rtl="0"/>
            <a:r>
              <a:rPr lang="sv-fi" b="1" i="0" u="none" baseline="0" dirty="0">
                <a:solidFill>
                  <a:srgbClr val="335CC0"/>
                </a:solidFill>
                <a:latin typeface="Aptos Black" panose="020B0004020202020204" pitchFamily="34" charset="0"/>
                <a:ea typeface="Aptos Black" panose="020B0004020202020204" pitchFamily="34" charset="0"/>
                <a:cs typeface="Aptos Black" panose="020B0004020202020204" pitchFamily="34" charset="0"/>
              </a:rPr>
              <a:t>Ta hand om konditionen och var alert. </a:t>
            </a:r>
            <a:br>
              <a:rPr lang="sv-fi" b="1" dirty="0">
                <a:solidFill>
                  <a:srgbClr val="335CC0"/>
                </a:solidFill>
                <a:latin typeface="Aptos Black" panose="020B0004020202020204" pitchFamily="34" charset="0"/>
              </a:rPr>
            </a:br>
            <a:r>
              <a:rPr lang="sv-fi" sz="1400" b="0" i="0" u="none" baseline="0" dirty="0">
                <a:latin typeface="Aptos"/>
                <a:ea typeface="Aptos"/>
                <a:cs typeface="Aptos"/>
              </a:rPr>
              <a:t>God balans, muskelkondition och koncentrationsförmåga hjälper till att reagera på överraskande situationer och förebygga frakturer. </a:t>
            </a:r>
          </a:p>
          <a:p>
            <a:pPr lvl="0" algn="l" rtl="0"/>
            <a:r>
              <a:rPr lang="sv-fi" b="1" i="0" u="none" baseline="0" dirty="0">
                <a:solidFill>
                  <a:srgbClr val="335CC0"/>
                </a:solidFill>
                <a:latin typeface="Aptos Black" panose="020B0004020202020204" pitchFamily="34" charset="0"/>
                <a:ea typeface="Aptos Black" panose="020B0004020202020204" pitchFamily="34" charset="0"/>
                <a:cs typeface="Aptos Black" panose="020B0004020202020204" pitchFamily="34" charset="0"/>
              </a:rPr>
              <a:t>Kontrollera fotgängarvädret. </a:t>
            </a:r>
            <a:br>
              <a:rPr lang="sv-fi" b="1" dirty="0">
                <a:solidFill>
                  <a:srgbClr val="335CC0"/>
                </a:solidFill>
                <a:latin typeface="Aptos ExtraBold" panose="020B0004020202020204" pitchFamily="34" charset="0"/>
              </a:rPr>
            </a:br>
            <a:r>
              <a:rPr lang="sv-fi" sz="1400" b="0" i="0" u="none" baseline="0" dirty="0">
                <a:latin typeface="Aptos"/>
                <a:ea typeface="Aptos"/>
                <a:cs typeface="Aptos"/>
              </a:rPr>
              <a:t>Kontrollera väderprognoserna och </a:t>
            </a:r>
            <a:r>
              <a:rPr lang="sv-fi" sz="1400" b="0" i="0" u="none" baseline="0" dirty="0" err="1">
                <a:latin typeface="Aptos"/>
                <a:ea typeface="Aptos"/>
                <a:cs typeface="Aptos"/>
              </a:rPr>
              <a:t>Meteorologska</a:t>
            </a:r>
            <a:r>
              <a:rPr lang="sv-fi" sz="1400" b="0" i="0" u="none" baseline="0" dirty="0">
                <a:latin typeface="Aptos"/>
                <a:ea typeface="Aptos"/>
                <a:cs typeface="Aptos"/>
              </a:rPr>
              <a:t> institutet fotgängarväder </a:t>
            </a:r>
            <a:br>
              <a:rPr lang="sv-fi" sz="1400" dirty="0">
                <a:latin typeface="Aptos"/>
              </a:rPr>
            </a:br>
            <a:r>
              <a:rPr lang="sv-fi" sz="1400" b="0" i="0" u="none" baseline="0" dirty="0">
                <a:latin typeface="Aptos"/>
                <a:ea typeface="Aptos"/>
                <a:cs typeface="Aptos"/>
              </a:rPr>
              <a:t>innan du ger dig ut.</a:t>
            </a:r>
          </a:p>
          <a:p>
            <a:pPr lvl="0" algn="l" rtl="0"/>
            <a:r>
              <a:rPr lang="sv-fi" b="1" i="0" u="none" baseline="0" dirty="0">
                <a:solidFill>
                  <a:srgbClr val="335CC0"/>
                </a:solidFill>
                <a:latin typeface="Aptos Black" panose="020B0004020202020204" pitchFamily="34" charset="0"/>
                <a:ea typeface="Aptos Black" panose="020B0004020202020204" pitchFamily="34" charset="0"/>
                <a:cs typeface="Aptos Black" panose="020B0004020202020204" pitchFamily="34" charset="0"/>
              </a:rPr>
              <a:t>Reservera tid för resor. </a:t>
            </a:r>
            <a:br>
              <a:rPr lang="sv-fi" b="1" dirty="0">
                <a:solidFill>
                  <a:srgbClr val="335CC0"/>
                </a:solidFill>
                <a:latin typeface="Aptos Black" panose="020B0004020202020204" pitchFamily="34" charset="0"/>
              </a:rPr>
            </a:br>
            <a:r>
              <a:rPr lang="sv-fi" sz="1400" b="0" i="0" u="none" baseline="0" dirty="0">
                <a:latin typeface="Aptos"/>
                <a:ea typeface="Aptos"/>
                <a:cs typeface="Aptos"/>
              </a:rPr>
              <a:t>Undvik brådska och förutse den tid som behövs för att röra på sig under vintervädret.</a:t>
            </a:r>
          </a:p>
          <a:p>
            <a:pPr lvl="0" algn="l" rtl="0"/>
            <a:r>
              <a:rPr lang="sv-fi" b="1" i="0" u="none" baseline="0" dirty="0">
                <a:solidFill>
                  <a:srgbClr val="335CC0"/>
                </a:solidFill>
                <a:latin typeface="Aptos Black" panose="020B0004020202020204" pitchFamily="34" charset="0"/>
                <a:ea typeface="Aptos Black" panose="020B0004020202020204" pitchFamily="34" charset="0"/>
                <a:cs typeface="Aptos Black" panose="020B0004020202020204" pitchFamily="34" charset="0"/>
              </a:rPr>
              <a:t>Ge respons på underhållet. </a:t>
            </a:r>
            <a:br>
              <a:rPr lang="sv-fi" b="1" dirty="0">
                <a:solidFill>
                  <a:srgbClr val="335CC0"/>
                </a:solidFill>
                <a:latin typeface="Aptos Black" panose="020B0004020202020204" pitchFamily="34" charset="0"/>
              </a:rPr>
            </a:br>
            <a:r>
              <a:rPr lang="sv-fi" sz="1400" b="0" i="0" u="none" baseline="0" dirty="0">
                <a:latin typeface="Aptos"/>
                <a:ea typeface="Aptos"/>
                <a:cs typeface="Aptos"/>
              </a:rPr>
              <a:t>Rapportera oplogade </a:t>
            </a:r>
            <a:br>
              <a:rPr lang="sv-fi" sz="1400" dirty="0">
                <a:latin typeface="Aptos"/>
              </a:rPr>
            </a:br>
            <a:r>
              <a:rPr lang="sv-fi" sz="1400" b="0" i="0" u="none" baseline="0" dirty="0">
                <a:latin typeface="Aptos"/>
                <a:ea typeface="Aptos"/>
                <a:cs typeface="Aptos"/>
              </a:rPr>
              <a:t>och osandade gångvägar till underhållet eller fastighetsunderhållet.</a:t>
            </a:r>
          </a:p>
          <a:p>
            <a:endParaRPr lang="sv-fi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776F64E-AEE4-FEA5-8D46-2575CA56F4B2}"/>
              </a:ext>
            </a:extLst>
          </p:cNvPr>
          <p:cNvSpPr txBox="1"/>
          <p:nvPr/>
        </p:nvSpPr>
        <p:spPr>
          <a:xfrm>
            <a:off x="6464975" y="6304002"/>
            <a:ext cx="6096000" cy="55399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 rtl="0"/>
            <a:r>
              <a:rPr lang="sv-fi" sz="1200" b="0" i="0" u="none" baseline="0">
                <a:latin typeface="Aptos"/>
                <a:ea typeface="Open Sans"/>
                <a:cs typeface="Open Sans"/>
              </a:rPr>
              <a:t>Bild: Mikko Vähäniitty/Finlands Röda Kors</a:t>
            </a:r>
            <a:endParaRPr lang="sv-fi" sz="1200" dirty="0">
              <a:latin typeface="Aptos"/>
            </a:endParaRPr>
          </a:p>
          <a:p>
            <a:pPr algn="ctr" rtl="0"/>
            <a:endParaRPr lang="sv-fi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F202AD9-8953-483D-C00B-CFF09C05B1FF}"/>
              </a:ext>
            </a:extLst>
          </p:cNvPr>
          <p:cNvSpPr txBox="1">
            <a:spLocks/>
          </p:cNvSpPr>
          <p:nvPr/>
        </p:nvSpPr>
        <p:spPr>
          <a:xfrm>
            <a:off x="838200" y="16525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sv-fi" sz="4400" b="1" i="0" u="none" baseline="0" dirty="0">
                <a:latin typeface="Aptos"/>
                <a:ea typeface="Aptos"/>
                <a:cs typeface="Aptos"/>
              </a:rPr>
              <a:t>7 steg för att hålla sig på benen </a:t>
            </a:r>
          </a:p>
          <a:p>
            <a:pPr algn="l" rtl="0"/>
            <a:r>
              <a:rPr lang="sv-fi" b="1" i="0" u="none" baseline="0" dirty="0">
                <a:latin typeface="Aptos"/>
                <a:ea typeface="Aptos"/>
                <a:cs typeface="Aptos"/>
              </a:rPr>
              <a:t>– kom ihåg dessa i din vardag:</a:t>
            </a:r>
            <a:endParaRPr lang="sv-fi" b="1" dirty="0"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13155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1032</Words>
  <Application>Microsoft Office PowerPoint</Application>
  <PresentationFormat>Laajakuva</PresentationFormat>
  <Paragraphs>91</Paragraphs>
  <Slides>12</Slides>
  <Notes>4</Notes>
  <HiddenSlides>0</HiddenSlides>
  <MMClips>0</MMClips>
  <ScaleCrop>false</ScaleCrop>
  <HeadingPairs>
    <vt:vector size="6" baseType="variant">
      <vt:variant>
        <vt:lpstr>Käytetyt fontit</vt:lpstr>
      </vt:variant>
      <vt:variant>
        <vt:i4>9</vt:i4>
      </vt:variant>
      <vt:variant>
        <vt:lpstr>Teema</vt:lpstr>
      </vt:variant>
      <vt:variant>
        <vt:i4>1</vt:i4>
      </vt:variant>
      <vt:variant>
        <vt:lpstr>Dian otsikot</vt:lpstr>
      </vt:variant>
      <vt:variant>
        <vt:i4>12</vt:i4>
      </vt:variant>
    </vt:vector>
  </HeadingPairs>
  <TitlesOfParts>
    <vt:vector size="22" baseType="lpstr">
      <vt:lpstr>Abadi</vt:lpstr>
      <vt:lpstr>Aptos</vt:lpstr>
      <vt:lpstr>Aptos Black</vt:lpstr>
      <vt:lpstr>Aptos ExtraBold</vt:lpstr>
      <vt:lpstr>Aptos SemiBold</vt:lpstr>
      <vt:lpstr>Arial</vt:lpstr>
      <vt:lpstr>Calibri</vt:lpstr>
      <vt:lpstr>Calibri Light</vt:lpstr>
      <vt:lpstr>Courier New</vt:lpstr>
      <vt:lpstr>Office-teema</vt:lpstr>
      <vt:lpstr>Kampanjen Håll dig på benen </vt:lpstr>
      <vt:lpstr>Säkerhetsstundens innehål</vt:lpstr>
      <vt:lpstr>Bakgrund om olycksfall</vt:lpstr>
      <vt:lpstr>Faktorer som påverkar halkolyckor</vt:lpstr>
      <vt:lpstr>Skador till följd av halkolyckor</vt:lpstr>
      <vt:lpstr>Diskutera:  Var och hur kan man halka?</vt:lpstr>
      <vt:lpstr>Så att halkan inte överraskar</vt:lpstr>
      <vt:lpstr>Diskutera:  Hur kan man förebygga halkolyckor i sin vardag?   </vt:lpstr>
      <vt:lpstr>PowerPoint-esitys</vt:lpstr>
      <vt:lpstr>Förebygg halkolyckor – vilken väljer du? Se videon på YouTube </vt:lpstr>
      <vt:lpstr>Balansövningar – gör en eller alla</vt:lpstr>
      <vt:lpstr>PowerPoint-esitys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Pysy Pystyssä</dc:title>
  <dc:creator/>
  <cp:lastModifiedBy/>
  <cp:revision>1</cp:revision>
  <dcterms:created xsi:type="dcterms:W3CDTF">2025-12-08T08:56:26Z</dcterms:created>
  <dcterms:modified xsi:type="dcterms:W3CDTF">2026-01-12T07:57:36Z</dcterms:modified>
</cp:coreProperties>
</file>